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83" r:id="rId7"/>
    <p:sldMasterId id="2147483795" r:id="rId8"/>
    <p:sldMasterId id="2147483807" r:id="rId9"/>
  </p:sldMasterIdLst>
  <p:notesMasterIdLst>
    <p:notesMasterId r:id="rId46"/>
  </p:notesMasterIdLst>
  <p:sldIdLst>
    <p:sldId id="293" r:id="rId10"/>
    <p:sldId id="259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E50EA-7C02-4507-AA5C-A46C0B2A3C9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A0584-7C5D-4E10-8D76-3AA7C6E4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9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Read the lesson title </a:t>
            </a:r>
            <a:r>
              <a:rPr lang="en-US" altLang="ja-JP" smtClean="0">
                <a:ea typeface="ヒラギノ角ゴ Pro W3" pitchFamily="-84" charset="-128"/>
              </a:rPr>
              <a:t>aloud to students.</a:t>
            </a: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379873-9CD5-462C-82FE-0676AF7D813C}" type="slidenum">
              <a:rPr lang="en-US" altLang="en-US" sz="120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03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D905A-1612-4A7E-8EDD-24F07842483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21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00FFD6-B232-4CBF-85AC-7A8ED3173BF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5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D91263-E6D8-4E80-997F-6D5425FE62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51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FC03F-7D65-4451-B00A-586A831EBB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10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560E7-51FF-41B1-A803-94DFF59AA6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baseline="-25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91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BDDAF-7922-4BD7-BB3B-D08CA96BEB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baseline="-25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05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5656C-5FB4-4977-92CE-F6DDF683D2C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baseline="-25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7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681A7-6DA0-4283-A8A4-065C046534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baseline="-25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8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0C350-7038-4E7A-B6E7-30E98927F60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baseline="-25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32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68F2D-A484-4896-9F72-71B7AE4C4A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baseline="-25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2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Click to reveal each of the learning objectives.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Ask students: What do you do every day to get ready for school?</a:t>
            </a:r>
          </a:p>
          <a:p>
            <a:r>
              <a:rPr lang="en-US" altLang="en-US" smtClean="0">
                <a:ea typeface="ヒラギノ角ゴ Pro W3" pitchFamily="-84" charset="-128"/>
              </a:rPr>
              <a:t>Sample answer: I wake up, shower, dress, comb my hair, eat breakfast, brush my teeth, pack my lunch, and walk to the bus stop.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With students, create a list of steps the students take to get ready for school.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After the list is compiled, point out that </a:t>
            </a:r>
            <a:r>
              <a:rPr lang="ja-JP" altLang="en-US" smtClean="0">
                <a:ea typeface="ヒラギノ角ゴ Pro W3" pitchFamily="-84" charset="-128"/>
              </a:rPr>
              <a:t>“</a:t>
            </a:r>
            <a:r>
              <a:rPr lang="en-US" altLang="ja-JP" smtClean="0">
                <a:ea typeface="ヒラギノ角ゴ Pro W3" pitchFamily="-84" charset="-128"/>
              </a:rPr>
              <a:t>getting ready for school</a:t>
            </a:r>
            <a:r>
              <a:rPr lang="ja-JP" altLang="en-US" smtClean="0">
                <a:ea typeface="ヒラギノ角ゴ Pro W3" pitchFamily="-84" charset="-128"/>
              </a:rPr>
              <a:t>”</a:t>
            </a:r>
            <a:r>
              <a:rPr lang="en-US" altLang="ja-JP" smtClean="0">
                <a:ea typeface="ヒラギノ角ゴ Pro W3" pitchFamily="-84" charset="-128"/>
              </a:rPr>
              <a:t> is not just one thing, but rather a series of things to accomplish the one thing. Explain that cellular respiration is also a series of steps rather than a single event.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Make sure that students understand that at the end of the presentation they should be able to describe the stages of cellular respiration in some detail.</a:t>
            </a:r>
          </a:p>
          <a:p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97D14B-2801-49A7-A705-CC5B3C00842E}" type="slidenum">
              <a:rPr lang="en-US" altLang="en-US" sz="1200">
                <a:latin typeface="Calibri" panose="020F0502020204030204" pitchFamily="34" charset="0"/>
              </a:rPr>
              <a:pPr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14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E29B6F-2CB2-43C5-941F-3E09D9D3A7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The complete breakdown of glucose through cellular respiration, including glycolysis, results in the production of 36 molecules of ATP. </a:t>
            </a:r>
          </a:p>
        </p:txBody>
      </p:sp>
    </p:spTree>
    <p:extLst>
      <p:ext uri="{BB962C8B-B14F-4D97-AF65-F5344CB8AC3E}">
        <p14:creationId xmlns:p14="http://schemas.microsoft.com/office/powerpoint/2010/main" val="196564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75BA3C-4E8D-4D36-8CBB-F2937C36C7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78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5E11D6-FC55-4C49-BCFC-9A66921335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63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816EE-FC47-4D0A-9959-AEA26BEE64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92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C147-CB83-4FCB-A790-A41AA4EF82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56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4930D-9A0A-492E-AD7D-42B88C3C32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74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D878B-0021-4954-B134-5DC7769AAB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683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70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0D014-8671-465A-B83C-37490D7519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707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24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2C5DC-126D-46F7-BE2F-D58E6E6CE3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731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72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BC721-F3F1-48F4-9F2E-D68457ECCC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0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2D261-5897-4F1F-8727-301A796B3A9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Cellular respiration is the process that releases energy by breaking down food molecules in the presence of oxygen.</a:t>
            </a:r>
            <a:r>
              <a:rPr lang="en-US" altLang="en-US" smtClean="0">
                <a:latin typeface="Arial" panose="020B0604020202020204" pitchFamily="34" charset="0"/>
              </a:rPr>
              <a:t>  Glycolysis takes place in the cytoplasm.  The Krebs cycle and electron transport take place inside the mitochondria.</a:t>
            </a:r>
          </a:p>
        </p:txBody>
      </p:sp>
    </p:spTree>
    <p:extLst>
      <p:ext uri="{BB962C8B-B14F-4D97-AF65-F5344CB8AC3E}">
        <p14:creationId xmlns:p14="http://schemas.microsoft.com/office/powerpoint/2010/main" val="2506940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90808-BEFF-42ED-8DDE-BB4D288B39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08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12FE75-8CF8-4FD2-8225-8A0AEED43C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The electron transport chain uses high-energy electrons from the Krebs cycle to convert ADP to ATP.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13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301CB-E432-4FFB-BF8D-631EBA051D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7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The electron transport chain uses high-energy electrons from the Krebs cycle to convert ADP to ATP.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25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E9143C-1A8F-4FF2-AED4-EF3C14BA5F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1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91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7A0447-4C7D-4214-9F20-66E2B29581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5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 complete breakdown of glucose through cellular respiration, including glycolysis, results in the production of 36 molecules of ATP. </a:t>
            </a:r>
            <a:endParaRPr lang="en-US" altLang="en-US" b="1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0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7E044E-F3FE-4F6E-B16F-3F720E0F061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7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11F0C-96F3-4539-84B7-27D0A2A5419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Glycolysis is the first stage in cellular respiration</a:t>
            </a:r>
            <a:r>
              <a:rPr lang="en-US" altLang="en-US" smtClean="0">
                <a:latin typeface="Arial" panose="020B0604020202020204" pitchFamily="34" charset="0"/>
              </a:rPr>
              <a:t>. During glycolysis, glucose is broken down into 2 molecules of pyruvic acid.</a:t>
            </a:r>
          </a:p>
        </p:txBody>
      </p:sp>
    </p:spTree>
    <p:extLst>
      <p:ext uri="{BB962C8B-B14F-4D97-AF65-F5344CB8AC3E}">
        <p14:creationId xmlns:p14="http://schemas.microsoft.com/office/powerpoint/2010/main" val="1764424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A379-DE7E-4406-A2BF-940F2B929C67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0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913215-18F0-4D67-964B-158248795D4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7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698B0-8B87-4ED6-84EB-F100BAE1C84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7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EE553-F8A3-4FCF-AB4E-BA64279FFF4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0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0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681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635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420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6418" y="0"/>
            <a:ext cx="2880783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067" y="0"/>
            <a:ext cx="8439151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7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0"/>
            <a:ext cx="2895600" cy="3505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8483600" cy="350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5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62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09600" y="2111376"/>
            <a:ext cx="0" cy="1101725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600" y="2111375"/>
            <a:ext cx="1642533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599333" y="2103439"/>
            <a:ext cx="0" cy="1101725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39867" y="2111375"/>
            <a:ext cx="1642533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"/>
            <a:ext cx="10972800" cy="1188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42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sson Objectiv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62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"/>
            <a:ext cx="10972800" cy="54864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rgbClr val="0072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188720"/>
            <a:ext cx="10972800" cy="521208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7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6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31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067" y="1095375"/>
            <a:ext cx="5596467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3733" y="1095375"/>
            <a:ext cx="5596467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52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22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2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9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1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1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74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16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1451" y="0"/>
            <a:ext cx="2897716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067" y="0"/>
            <a:ext cx="8494184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3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93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33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067" y="1095376"/>
            <a:ext cx="5812367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634" y="1095376"/>
            <a:ext cx="5812367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18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3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66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73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24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41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20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84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5018" y="0"/>
            <a:ext cx="2956983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067" y="0"/>
            <a:ext cx="8667751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94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8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98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27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067" y="1095376"/>
            <a:ext cx="5812367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634" y="1095376"/>
            <a:ext cx="5812367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1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6284" y="0"/>
            <a:ext cx="47752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4685" y="0"/>
            <a:ext cx="4777316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4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4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93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37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33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92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5018" y="0"/>
            <a:ext cx="2956983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067" y="0"/>
            <a:ext cx="8667751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99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20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0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0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6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067" y="1095375"/>
            <a:ext cx="5659967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234" y="1095375"/>
            <a:ext cx="5659967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5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88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05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21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42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46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97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1451" y="0"/>
            <a:ext cx="2897716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067" y="0"/>
            <a:ext cx="8494184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24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8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0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6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067" y="1095375"/>
            <a:ext cx="5659967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234" y="1095375"/>
            <a:ext cx="5659967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558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77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42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20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30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87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63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1451" y="0"/>
            <a:ext cx="2897716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067" y="0"/>
            <a:ext cx="8494184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956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3567" y="0"/>
            <a:ext cx="5435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4067" y="1095375"/>
            <a:ext cx="5659967" cy="484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234" y="1095375"/>
            <a:ext cx="5659967" cy="484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0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1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59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49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9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067" y="1095375"/>
            <a:ext cx="5596467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3733" y="1095375"/>
            <a:ext cx="5596467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643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57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07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512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0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58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2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29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718" y="0"/>
            <a:ext cx="2876549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067" y="0"/>
            <a:ext cx="8426451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756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618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18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008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067" y="1095376"/>
            <a:ext cx="5812367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634" y="1095376"/>
            <a:ext cx="5812367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929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66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800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52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998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4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574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8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5018" y="0"/>
            <a:ext cx="2956983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067" y="0"/>
            <a:ext cx="8667751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87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571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451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640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067" y="1095375"/>
            <a:ext cx="5659967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234" y="1095375"/>
            <a:ext cx="5659967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346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693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71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589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6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outine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ed butt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399213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6285" y="0"/>
            <a:ext cx="975571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785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2117" y="6578600"/>
            <a:ext cx="3860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2533" y="61880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A5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812800" y="63849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10947401" y="6448425"/>
            <a:ext cx="93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End Show</a:t>
            </a:r>
          </a:p>
        </p:txBody>
      </p:sp>
      <p:sp>
        <p:nvSpPr>
          <p:cNvPr id="6350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737851" y="6346826"/>
            <a:ext cx="1530349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1037" name="Picture 16" descr="logo_p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267450"/>
            <a:ext cx="78528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Rectangle 18"/>
          <p:cNvSpPr>
            <a:spLocks noChangeArrowheads="1"/>
          </p:cNvSpPr>
          <p:nvPr userDrawn="1"/>
        </p:nvSpPr>
        <p:spPr bwMode="auto">
          <a:xfrm>
            <a:off x="9088967" y="5967413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26463-C1A9-48EF-B5E6-A08A5574C7F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37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05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81" r:id="rId12"/>
    <p:sldLayoutId id="214748378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4000" b="1">
          <a:solidFill>
            <a:srgbClr val="A50000"/>
          </a:solidFill>
          <a:latin typeface="+mn-lt"/>
          <a:ea typeface="+mn-ea"/>
          <a:cs typeface="+mn-cs"/>
        </a:defRPr>
      </a:lvl1pPr>
      <a:lvl2pPr marL="287338" indent="169863" algn="l" rtl="0" eaLnBrk="0" fontAlgn="base" hangingPunct="0">
        <a:spcBef>
          <a:spcPct val="0"/>
        </a:spcBef>
        <a:spcAft>
          <a:spcPct val="50000"/>
        </a:spcAft>
        <a:buChar char="–"/>
        <a:defRPr sz="4000" b="1">
          <a:solidFill>
            <a:srgbClr val="006400"/>
          </a:solidFill>
          <a:latin typeface="+mn-lt"/>
          <a:ea typeface="+mn-ea"/>
        </a:defRPr>
      </a:lvl2pPr>
      <a:lvl3pPr marL="401638" indent="512763" algn="l" rtl="0" eaLnBrk="0" fontAlgn="base" hangingPunct="0">
        <a:spcBef>
          <a:spcPct val="0"/>
        </a:spcBef>
        <a:spcAft>
          <a:spcPct val="5000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515938" indent="515938" algn="l" rtl="0" eaLnBrk="0" fontAlgn="base" hangingPunct="0">
        <a:spcBef>
          <a:spcPct val="0"/>
        </a:spcBef>
        <a:spcAft>
          <a:spcPct val="50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04913" indent="60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16621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21193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25765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30337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399213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23567" y="0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067" y="1095375"/>
            <a:ext cx="1139613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785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2117" y="6578600"/>
            <a:ext cx="3860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2533" y="61880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812800" y="63849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10947401" y="6448426"/>
            <a:ext cx="93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End Show</a:t>
            </a:r>
          </a:p>
        </p:txBody>
      </p:sp>
      <p:sp>
        <p:nvSpPr>
          <p:cNvPr id="2304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737851" y="6346826"/>
            <a:ext cx="1530349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2368551" y="0"/>
            <a:ext cx="2929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9-2 The Krebs Cycle and </a:t>
            </a:r>
            <a:b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Electron Transport</a:t>
            </a:r>
          </a:p>
        </p:txBody>
      </p:sp>
      <p:pic>
        <p:nvPicPr>
          <p:cNvPr id="4111" name="Picture 17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67" y="100013"/>
            <a:ext cx="42333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0" descr="logo_p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267450"/>
            <a:ext cx="78528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21" name="Rectangle 21"/>
          <p:cNvSpPr>
            <a:spLocks noChangeArrowheads="1"/>
          </p:cNvSpPr>
          <p:nvPr userDrawn="1"/>
        </p:nvSpPr>
        <p:spPr bwMode="auto">
          <a:xfrm>
            <a:off x="9088967" y="5967413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6CCDE-4413-40A4-B795-CF4077AF591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37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5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tabLst>
          <a:tab pos="1255713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tabLst>
          <a:tab pos="1255713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287338" indent="4763" algn="l" rtl="0" eaLnBrk="0" fontAlgn="base" hangingPunct="0">
        <a:spcBef>
          <a:spcPct val="25000"/>
        </a:spcBef>
        <a:spcAft>
          <a:spcPct val="25000"/>
        </a:spcAft>
        <a:buFont typeface="Arial" panose="020B0604020202020204" pitchFamily="34" charset="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25000"/>
        </a:spcBef>
        <a:spcAft>
          <a:spcPct val="25000"/>
        </a:spcAft>
        <a:buSzPct val="12500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25000"/>
        </a:spcBef>
        <a:spcAft>
          <a:spcPct val="25000"/>
        </a:spcAft>
        <a:buSzPct val="125000"/>
        <a:buFont typeface="Wingdings" panose="05000000000000000000" pitchFamily="2" charset="2"/>
        <a:buChar char="»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399213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067" y="1095376"/>
            <a:ext cx="1182793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785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2117" y="6578600"/>
            <a:ext cx="3860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2533" y="61880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7500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812800" y="63849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10947401" y="6448426"/>
            <a:ext cx="93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End Show</a:t>
            </a:r>
          </a:p>
        </p:txBody>
      </p:sp>
      <p:sp>
        <p:nvSpPr>
          <p:cNvPr id="6452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737851" y="6346826"/>
            <a:ext cx="1530349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2061" name="Picture 18" descr="k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2397125"/>
            <a:ext cx="895351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 descr="logo_p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267450"/>
            <a:ext cx="78528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Rectangle 22"/>
          <p:cNvSpPr>
            <a:spLocks noChangeArrowheads="1"/>
          </p:cNvSpPr>
          <p:nvPr userDrawn="1"/>
        </p:nvSpPr>
        <p:spPr bwMode="auto">
          <a:xfrm>
            <a:off x="9088967" y="5967413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A6F19-08E8-4365-B0B4-153976F92E9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37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6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6523567" y="0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5" name="Rectangle 28"/>
          <p:cNvSpPr>
            <a:spLocks noChangeArrowheads="1"/>
          </p:cNvSpPr>
          <p:nvPr userDrawn="1"/>
        </p:nvSpPr>
        <p:spPr bwMode="auto">
          <a:xfrm>
            <a:off x="2368551" y="0"/>
            <a:ext cx="2929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9-2 The Krebs Cycle and </a:t>
            </a:r>
            <a:b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Electron Transport</a:t>
            </a:r>
          </a:p>
        </p:txBody>
      </p:sp>
      <p:pic>
        <p:nvPicPr>
          <p:cNvPr id="2066" name="Picture 29" descr="arro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67" y="100013"/>
            <a:ext cx="42333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9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399213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067" y="1095376"/>
            <a:ext cx="1182793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785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87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2117" y="6578600"/>
            <a:ext cx="3860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458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2533" y="61880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7500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812800" y="63849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10947401" y="6448426"/>
            <a:ext cx="93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End Show</a:t>
            </a:r>
          </a:p>
        </p:txBody>
      </p:sp>
      <p:sp>
        <p:nvSpPr>
          <p:cNvPr id="45876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737851" y="6346826"/>
            <a:ext cx="1530349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3085" name="Picture 18" descr="k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" y="2400301"/>
            <a:ext cx="89746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9" descr="logo_p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267450"/>
            <a:ext cx="78528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83" name="Rectangle 31"/>
          <p:cNvSpPr>
            <a:spLocks noChangeArrowheads="1"/>
          </p:cNvSpPr>
          <p:nvPr userDrawn="1"/>
        </p:nvSpPr>
        <p:spPr bwMode="auto">
          <a:xfrm>
            <a:off x="9088967" y="5967413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B62FB2-2185-4468-85D9-1C3EB2E2CC8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37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8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6523567" y="0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9" name="Rectangle 33"/>
          <p:cNvSpPr>
            <a:spLocks noChangeArrowheads="1"/>
          </p:cNvSpPr>
          <p:nvPr userDrawn="1"/>
        </p:nvSpPr>
        <p:spPr bwMode="auto">
          <a:xfrm>
            <a:off x="2368551" y="0"/>
            <a:ext cx="2929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9-2 The Krebs Cycle and </a:t>
            </a:r>
            <a:b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Electron Transport</a:t>
            </a:r>
          </a:p>
        </p:txBody>
      </p:sp>
      <p:pic>
        <p:nvPicPr>
          <p:cNvPr id="3090" name="Picture 34" descr="arro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67" y="100013"/>
            <a:ext cx="42333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8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chemeClr val="tx1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 descr="movi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399213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067" y="1095375"/>
            <a:ext cx="1152313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58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785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8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2117" y="6578600"/>
            <a:ext cx="3860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558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2533" y="61880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812800" y="63849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10947401" y="6448426"/>
            <a:ext cx="93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End Show</a:t>
            </a:r>
          </a:p>
        </p:txBody>
      </p:sp>
      <p:sp>
        <p:nvSpPr>
          <p:cNvPr id="558094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737851" y="6346826"/>
            <a:ext cx="1530349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9229" name="Picture 17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267450"/>
            <a:ext cx="78528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100" name="Rectangle 20"/>
          <p:cNvSpPr>
            <a:spLocks noChangeArrowheads="1"/>
          </p:cNvSpPr>
          <p:nvPr userDrawn="1"/>
        </p:nvSpPr>
        <p:spPr bwMode="auto">
          <a:xfrm>
            <a:off x="9088967" y="5967413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2983BD-7112-4B95-91C4-56DD5FB9D34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37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3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523567" y="0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22"/>
          <p:cNvSpPr>
            <a:spLocks noChangeArrowheads="1"/>
          </p:cNvSpPr>
          <p:nvPr userDrawn="1"/>
        </p:nvSpPr>
        <p:spPr bwMode="auto">
          <a:xfrm>
            <a:off x="2368551" y="0"/>
            <a:ext cx="2929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9-2 The Krebs Cycle and </a:t>
            </a:r>
            <a:b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Electron Transport</a:t>
            </a:r>
          </a:p>
        </p:txBody>
      </p:sp>
      <p:pic>
        <p:nvPicPr>
          <p:cNvPr id="9233" name="Picture 23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67" y="100013"/>
            <a:ext cx="42333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4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anose="05000000000000000000" pitchFamily="2" charset="2"/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outine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27" descr="red butt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399213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067" y="1095375"/>
            <a:ext cx="1152313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04166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785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167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2117" y="6578600"/>
            <a:ext cx="3860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04168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2533" y="61880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152" name="Rectangle 1033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53" name="Rectangle 1034"/>
          <p:cNvSpPr>
            <a:spLocks noChangeArrowheads="1"/>
          </p:cNvSpPr>
          <p:nvPr/>
        </p:nvSpPr>
        <p:spPr bwMode="auto">
          <a:xfrm>
            <a:off x="812800" y="63849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54" name="Text Box 1035"/>
          <p:cNvSpPr txBox="1"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55" name="Text Box 1037"/>
          <p:cNvSpPr txBox="1">
            <a:spLocks noChangeArrowheads="1"/>
          </p:cNvSpPr>
          <p:nvPr/>
        </p:nvSpPr>
        <p:spPr bwMode="auto">
          <a:xfrm>
            <a:off x="10947401" y="6448426"/>
            <a:ext cx="93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End Show</a:t>
            </a:r>
          </a:p>
        </p:txBody>
      </p:sp>
      <p:sp>
        <p:nvSpPr>
          <p:cNvPr id="604174" name="Rectangle 103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737851" y="6346826"/>
            <a:ext cx="1530349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6157" name="Picture 1041" descr="logo_p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267450"/>
            <a:ext cx="78528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043" descr="Process_art_ARROWS cop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889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0" name="Rectangle 1044"/>
          <p:cNvSpPr>
            <a:spLocks noChangeArrowheads="1"/>
          </p:cNvSpPr>
          <p:nvPr userDrawn="1"/>
        </p:nvSpPr>
        <p:spPr bwMode="auto">
          <a:xfrm>
            <a:off x="9088967" y="5967413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11E606-86B1-4831-8CF3-E294257C47EA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37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60" name="Rectangle 1045"/>
          <p:cNvSpPr>
            <a:spLocks noGrp="1" noChangeArrowheads="1"/>
          </p:cNvSpPr>
          <p:nvPr>
            <p:ph type="title"/>
          </p:nvPr>
        </p:nvSpPr>
        <p:spPr bwMode="auto">
          <a:xfrm>
            <a:off x="6523567" y="0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61" name="Rectangle 1046"/>
          <p:cNvSpPr>
            <a:spLocks noChangeArrowheads="1"/>
          </p:cNvSpPr>
          <p:nvPr userDrawn="1"/>
        </p:nvSpPr>
        <p:spPr bwMode="auto">
          <a:xfrm>
            <a:off x="2368551" y="0"/>
            <a:ext cx="2929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9-2 The Krebs Cycle and </a:t>
            </a:r>
            <a:b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Electron Transport</a:t>
            </a:r>
          </a:p>
        </p:txBody>
      </p:sp>
      <p:pic>
        <p:nvPicPr>
          <p:cNvPr id="6162" name="Picture 1047" descr="arrow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67" y="100013"/>
            <a:ext cx="42333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9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anose="05000000000000000000" pitchFamily="2" charset="2"/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399213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067" y="1095375"/>
            <a:ext cx="1139613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785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2117" y="6578600"/>
            <a:ext cx="3860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2533" y="61880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812800" y="63849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10947401" y="6448426"/>
            <a:ext cx="93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End Show</a:t>
            </a:r>
          </a:p>
        </p:txBody>
      </p:sp>
      <p:sp>
        <p:nvSpPr>
          <p:cNvPr id="4108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737851" y="6346826"/>
            <a:ext cx="1530349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109" name="Picture 20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267450"/>
            <a:ext cx="78528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21" name="Rectangle 21"/>
          <p:cNvSpPr>
            <a:spLocks noChangeArrowheads="1"/>
          </p:cNvSpPr>
          <p:nvPr userDrawn="1"/>
        </p:nvSpPr>
        <p:spPr bwMode="auto">
          <a:xfrm>
            <a:off x="9088967" y="5967413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540932-9B98-4780-8F4D-9A9913E17C6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39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11" name="Rectangle 22"/>
          <p:cNvSpPr>
            <a:spLocks noChangeArrowheads="1"/>
          </p:cNvSpPr>
          <p:nvPr userDrawn="1"/>
        </p:nvSpPr>
        <p:spPr bwMode="auto">
          <a:xfrm>
            <a:off x="2368551" y="1"/>
            <a:ext cx="2736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9-1 Chemical Pathways</a:t>
            </a:r>
          </a:p>
        </p:txBody>
      </p:sp>
      <p:pic>
        <p:nvPicPr>
          <p:cNvPr id="4112" name="Picture 23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34" y="100013"/>
            <a:ext cx="42333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434667" y="0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07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tabLst>
          <a:tab pos="1255713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tabLst>
          <a:tab pos="1255713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287338" indent="4763" algn="l" rtl="0" eaLnBrk="0" fontAlgn="base" hangingPunct="0">
        <a:spcBef>
          <a:spcPct val="25000"/>
        </a:spcBef>
        <a:spcAft>
          <a:spcPct val="25000"/>
        </a:spcAft>
        <a:buFont typeface="Arial" panose="020B0604020202020204" pitchFamily="34" charset="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25000"/>
        </a:spcBef>
        <a:spcAft>
          <a:spcPct val="25000"/>
        </a:spcAft>
        <a:buSzPct val="12500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25000"/>
        </a:spcBef>
        <a:spcAft>
          <a:spcPct val="25000"/>
        </a:spcAft>
        <a:buSzPct val="125000"/>
        <a:buFont typeface="Wingdings" panose="05000000000000000000" pitchFamily="2" charset="2"/>
        <a:buChar char="»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399213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067" y="1095376"/>
            <a:ext cx="1182793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785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2117" y="6578600"/>
            <a:ext cx="3860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2533" y="61880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7500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812800" y="63849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10947401" y="6448426"/>
            <a:ext cx="93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End Show</a:t>
            </a:r>
          </a:p>
        </p:txBody>
      </p:sp>
      <p:sp>
        <p:nvSpPr>
          <p:cNvPr id="2060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737851" y="6346826"/>
            <a:ext cx="1530349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2368551" y="1"/>
            <a:ext cx="2736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9-1 Chemical Pathways</a:t>
            </a:r>
          </a:p>
        </p:txBody>
      </p:sp>
      <p:pic>
        <p:nvPicPr>
          <p:cNvPr id="2062" name="Picture 17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34" y="100013"/>
            <a:ext cx="42333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8" descr="ke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2397125"/>
            <a:ext cx="895351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434667" y="0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65" name="Picture 21" descr="logo_p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267450"/>
            <a:ext cx="78528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Rectangle 22"/>
          <p:cNvSpPr>
            <a:spLocks noChangeArrowheads="1"/>
          </p:cNvSpPr>
          <p:nvPr userDrawn="1"/>
        </p:nvSpPr>
        <p:spPr bwMode="auto">
          <a:xfrm>
            <a:off x="9088967" y="5967413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C4E5D-F957-4B11-82C4-13E068F849C9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39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44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399213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4067" y="1095375"/>
            <a:ext cx="1152313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04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785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2117" y="6578600"/>
            <a:ext cx="3860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35353"/>
                </a:solidFill>
              </a:rPr>
              <a:t>Copyright Pearson Prentice Hall</a:t>
            </a:r>
            <a:endParaRPr lang="en-US">
              <a:solidFill>
                <a:srgbClr val="535353"/>
              </a:solidFill>
            </a:endParaRPr>
          </a:p>
        </p:txBody>
      </p:sp>
      <p:sp>
        <p:nvSpPr>
          <p:cNvPr id="604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2533" y="61880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812800" y="63849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10947401" y="6448426"/>
            <a:ext cx="93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End Show</a:t>
            </a:r>
          </a:p>
        </p:txBody>
      </p:sp>
      <p:sp>
        <p:nvSpPr>
          <p:cNvPr id="6156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737851" y="6346826"/>
            <a:ext cx="1530349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57" name="Picture 17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267450"/>
            <a:ext cx="78528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9" descr="Process_art_ARROWS cop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889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0" name="Rectangle 20"/>
          <p:cNvSpPr>
            <a:spLocks noChangeArrowheads="1"/>
          </p:cNvSpPr>
          <p:nvPr userDrawn="1"/>
        </p:nvSpPr>
        <p:spPr bwMode="auto">
          <a:xfrm>
            <a:off x="9088967" y="5967413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9C4E9-D90B-40CC-8BB3-8C61BA11AC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39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60" name="Rectangle 21"/>
          <p:cNvSpPr>
            <a:spLocks noChangeArrowheads="1"/>
          </p:cNvSpPr>
          <p:nvPr userDrawn="1"/>
        </p:nvSpPr>
        <p:spPr bwMode="auto">
          <a:xfrm>
            <a:off x="2368551" y="1"/>
            <a:ext cx="2736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9-1 Chemical Pathways</a:t>
            </a:r>
          </a:p>
        </p:txBody>
      </p:sp>
      <p:pic>
        <p:nvPicPr>
          <p:cNvPr id="6161" name="Picture 22" descr="arro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34" y="100013"/>
            <a:ext cx="42333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434667" y="0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336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anose="05000000000000000000" pitchFamily="2" charset="2"/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6" Type="http://schemas.openxmlformats.org/officeDocument/2006/relationships/hyperlink" Target="Resources/Movies/vakrebs1.mov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5" Type="http://schemas.openxmlformats.org/officeDocument/2006/relationships/hyperlink" Target="Resources/Movies/vakrebs2.mov" TargetMode="Externa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1.jpe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Resources/Movies/vaelect1.mov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35.jpe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37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1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5" Type="http://schemas.openxmlformats.org/officeDocument/2006/relationships/hyperlink" Target="Resources/Movies/vaelect2.mov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42.png"/><Relationship Id="rId9" Type="http://schemas.openxmlformats.org/officeDocument/2006/relationships/image" Target="../media/image36.png"/><Relationship Id="rId1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1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0" Type="http://schemas.openxmlformats.org/officeDocument/2006/relationships/image" Target="../media/image38.png"/><Relationship Id="rId4" Type="http://schemas.openxmlformats.org/officeDocument/2006/relationships/image" Target="../media/image42.png"/><Relationship Id="rId9" Type="http://schemas.openxmlformats.org/officeDocument/2006/relationships/image" Target="../media/image36.png"/><Relationship Id="rId1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6.png"/><Relationship Id="rId11" Type="http://schemas.openxmlformats.org/officeDocument/2006/relationships/image" Target="../media/image44.png"/><Relationship Id="rId5" Type="http://schemas.openxmlformats.org/officeDocument/2006/relationships/image" Target="../media/image35.jpeg"/><Relationship Id="rId10" Type="http://schemas.openxmlformats.org/officeDocument/2006/relationships/image" Target="../media/image41.png"/><Relationship Id="rId4" Type="http://schemas.openxmlformats.org/officeDocument/2006/relationships/image" Target="../media/image42.png"/><Relationship Id="rId9" Type="http://schemas.openxmlformats.org/officeDocument/2006/relationships/image" Target="../media/image37.png"/><Relationship Id="rId1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9.png"/><Relationship Id="rId18" Type="http://schemas.openxmlformats.org/officeDocument/2006/relationships/image" Target="../media/image41.png"/><Relationship Id="rId3" Type="http://schemas.openxmlformats.org/officeDocument/2006/relationships/image" Target="../media/image47.jpeg"/><Relationship Id="rId7" Type="http://schemas.openxmlformats.org/officeDocument/2006/relationships/image" Target="../media/image46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3.png"/><Relationship Id="rId11" Type="http://schemas.openxmlformats.org/officeDocument/2006/relationships/image" Target="../media/image36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5.png"/><Relationship Id="rId4" Type="http://schemas.openxmlformats.org/officeDocument/2006/relationships/image" Target="../media/image48.png"/><Relationship Id="rId9" Type="http://schemas.openxmlformats.org/officeDocument/2006/relationships/image" Target="../media/image39.png"/><Relationship Id="rId1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47.jpeg"/><Relationship Id="rId7" Type="http://schemas.openxmlformats.org/officeDocument/2006/relationships/image" Target="../media/image43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53.png"/><Relationship Id="rId15" Type="http://schemas.openxmlformats.org/officeDocument/2006/relationships/image" Target="../media/image50.png"/><Relationship Id="rId10" Type="http://schemas.openxmlformats.org/officeDocument/2006/relationships/image" Target="../media/image39.png"/><Relationship Id="rId19" Type="http://schemas.openxmlformats.org/officeDocument/2006/relationships/image" Target="../media/image41.png"/><Relationship Id="rId4" Type="http://schemas.openxmlformats.org/officeDocument/2006/relationships/image" Target="../media/image52.png"/><Relationship Id="rId9" Type="http://schemas.openxmlformats.org/officeDocument/2006/relationships/image" Target="../media/image38.png"/><Relationship Id="rId1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 bwMode="auto">
          <a:xfrm>
            <a:off x="602428" y="549275"/>
            <a:ext cx="10843708" cy="118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Chap 10.2 - 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Process of Cellular Respiration</a:t>
            </a:r>
          </a:p>
        </p:txBody>
      </p:sp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1962636"/>
            <a:ext cx="8229600" cy="473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Glycolysis</a:t>
            </a:r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7050" y="881064"/>
            <a:ext cx="8642350" cy="5138737"/>
          </a:xfrm>
        </p:spPr>
        <p:txBody>
          <a:bodyPr/>
          <a:lstStyle/>
          <a:p>
            <a:pPr lvl="1" indent="0" eaLnBrk="1" hangingPunct="1">
              <a:buNone/>
            </a:pPr>
            <a:r>
              <a:rPr lang="en-US" altLang="en-US" smtClean="0"/>
              <a:t>NADH Production</a:t>
            </a:r>
          </a:p>
          <a:p>
            <a:pPr lvl="2" indent="0" eaLnBrk="1" hangingPunct="1">
              <a:spcAft>
                <a:spcPct val="0"/>
              </a:spcAft>
              <a:buNone/>
            </a:pPr>
            <a:r>
              <a:rPr lang="en-US" altLang="en-US" smtClean="0"/>
              <a:t>One reaction of glycolysis removes 4 high-energy </a:t>
            </a:r>
            <a:r>
              <a:rPr lang="en-US" altLang="en-US" smtClean="0">
                <a:solidFill>
                  <a:srgbClr val="FF0000"/>
                </a:solidFill>
              </a:rPr>
              <a:t>electrons</a:t>
            </a:r>
            <a:r>
              <a:rPr lang="en-US" altLang="en-US" smtClean="0"/>
              <a:t>, passing them to an electron carrier called </a:t>
            </a:r>
            <a:r>
              <a:rPr lang="en-US" altLang="en-US" b="1" smtClean="0"/>
              <a:t>NAD</a:t>
            </a:r>
            <a:r>
              <a:rPr lang="en-US" altLang="en-US" b="1" baseline="30000" smtClean="0"/>
              <a:t>+</a:t>
            </a:r>
            <a:r>
              <a:rPr lang="en-US" altLang="en-US" smtClean="0"/>
              <a:t>.</a:t>
            </a:r>
          </a:p>
          <a:p>
            <a:pPr lvl="2" indent="0" eaLnBrk="1" hangingPunct="1">
              <a:buNone/>
            </a:pPr>
            <a:endParaRPr lang="en-US" altLang="en-US" smtClean="0"/>
          </a:p>
        </p:txBody>
      </p:sp>
      <p:pic>
        <p:nvPicPr>
          <p:cNvPr id="48133" name="Picture 36" descr="gluc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3817939"/>
            <a:ext cx="2505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8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75150"/>
            <a:ext cx="1314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1" descr="bluearr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4" y="3429001"/>
            <a:ext cx="136048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42" descr="carbonato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9" y="3716339"/>
            <a:ext cx="1304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43"/>
          <p:cNvSpPr>
            <a:spLocks noChangeArrowheads="1"/>
          </p:cNvSpPr>
          <p:nvPr/>
        </p:nvSpPr>
        <p:spPr bwMode="auto">
          <a:xfrm>
            <a:off x="2395539" y="4716463"/>
            <a:ext cx="1000125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8138" name="Rectangle 51"/>
          <p:cNvSpPr>
            <a:spLocks noChangeArrowheads="1"/>
          </p:cNvSpPr>
          <p:nvPr/>
        </p:nvSpPr>
        <p:spPr bwMode="auto">
          <a:xfrm>
            <a:off x="6819900" y="4410075"/>
            <a:ext cx="152400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8139" name="Rectangle 52"/>
          <p:cNvSpPr>
            <a:spLocks noChangeArrowheads="1"/>
          </p:cNvSpPr>
          <p:nvPr/>
        </p:nvSpPr>
        <p:spPr bwMode="auto">
          <a:xfrm>
            <a:off x="5514976" y="4400550"/>
            <a:ext cx="161925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8140" name="Rectangle 53"/>
          <p:cNvSpPr>
            <a:spLocks noChangeArrowheads="1"/>
          </p:cNvSpPr>
          <p:nvPr/>
        </p:nvSpPr>
        <p:spPr bwMode="auto">
          <a:xfrm>
            <a:off x="9350375" y="4098925"/>
            <a:ext cx="889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8141" name="Rectangle 56"/>
          <p:cNvSpPr>
            <a:spLocks noChangeArrowheads="1"/>
          </p:cNvSpPr>
          <p:nvPr/>
        </p:nvSpPr>
        <p:spPr bwMode="auto">
          <a:xfrm>
            <a:off x="10334626" y="4019551"/>
            <a:ext cx="142875" cy="12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8142" name="Rectangle 57"/>
          <p:cNvSpPr>
            <a:spLocks noChangeArrowheads="1"/>
          </p:cNvSpPr>
          <p:nvPr/>
        </p:nvSpPr>
        <p:spPr bwMode="auto">
          <a:xfrm>
            <a:off x="8829675" y="3990976"/>
            <a:ext cx="171450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8143" name="Rectangle 58"/>
          <p:cNvSpPr>
            <a:spLocks noChangeArrowheads="1"/>
          </p:cNvSpPr>
          <p:nvPr/>
        </p:nvSpPr>
        <p:spPr bwMode="auto">
          <a:xfrm>
            <a:off x="2379664" y="4910138"/>
            <a:ext cx="1131887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Glucose</a:t>
            </a:r>
          </a:p>
        </p:txBody>
      </p:sp>
      <p:pic>
        <p:nvPicPr>
          <p:cNvPr id="48144" name="Picture 59" descr="bluearrow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486150"/>
            <a:ext cx="12461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62" descr="arr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4356100"/>
            <a:ext cx="1531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63" descr="carbonato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4" y="3578226"/>
            <a:ext cx="15144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7" name="Rectangle 64"/>
          <p:cNvSpPr>
            <a:spLocks noChangeArrowheads="1"/>
          </p:cNvSpPr>
          <p:nvPr/>
        </p:nvSpPr>
        <p:spPr bwMode="auto">
          <a:xfrm>
            <a:off x="8915401" y="5251450"/>
            <a:ext cx="1609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Pyruvic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acid</a:t>
            </a:r>
          </a:p>
        </p:txBody>
      </p:sp>
      <p:sp>
        <p:nvSpPr>
          <p:cNvPr id="48148" name="Rectangle 65"/>
          <p:cNvSpPr>
            <a:spLocks noChangeArrowheads="1"/>
          </p:cNvSpPr>
          <p:nvPr/>
        </p:nvSpPr>
        <p:spPr bwMode="auto">
          <a:xfrm>
            <a:off x="8724900" y="4373563"/>
            <a:ext cx="171450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8149" name="Rectangle 66"/>
          <p:cNvSpPr>
            <a:spLocks noChangeArrowheads="1"/>
          </p:cNvSpPr>
          <p:nvPr/>
        </p:nvSpPr>
        <p:spPr bwMode="auto">
          <a:xfrm>
            <a:off x="10160000" y="4354513"/>
            <a:ext cx="184150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8150" name="Rectangle 71"/>
          <p:cNvSpPr>
            <a:spLocks noChangeArrowheads="1"/>
          </p:cNvSpPr>
          <p:nvPr/>
        </p:nvSpPr>
        <p:spPr bwMode="auto">
          <a:xfrm>
            <a:off x="6530975" y="2955925"/>
            <a:ext cx="14239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ADP</a:t>
            </a:r>
          </a:p>
        </p:txBody>
      </p:sp>
      <p:sp>
        <p:nvSpPr>
          <p:cNvPr id="48151" name="Rectangle 72"/>
          <p:cNvSpPr>
            <a:spLocks noChangeArrowheads="1"/>
          </p:cNvSpPr>
          <p:nvPr/>
        </p:nvSpPr>
        <p:spPr bwMode="auto">
          <a:xfrm>
            <a:off x="7840663" y="3070225"/>
            <a:ext cx="10715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ATP</a:t>
            </a:r>
          </a:p>
        </p:txBody>
      </p:sp>
      <p:sp>
        <p:nvSpPr>
          <p:cNvPr id="48152" name="Rectangle 73"/>
          <p:cNvSpPr>
            <a:spLocks noChangeArrowheads="1"/>
          </p:cNvSpPr>
          <p:nvPr/>
        </p:nvSpPr>
        <p:spPr bwMode="auto">
          <a:xfrm>
            <a:off x="4940301" y="2994025"/>
            <a:ext cx="10525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ADP</a:t>
            </a:r>
          </a:p>
        </p:txBody>
      </p:sp>
      <p:sp>
        <p:nvSpPr>
          <p:cNvPr id="48153" name="Rectangle 74"/>
          <p:cNvSpPr>
            <a:spLocks noChangeArrowheads="1"/>
          </p:cNvSpPr>
          <p:nvPr/>
        </p:nvSpPr>
        <p:spPr bwMode="auto">
          <a:xfrm>
            <a:off x="3476626" y="2973389"/>
            <a:ext cx="1401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ATP</a:t>
            </a:r>
          </a:p>
        </p:txBody>
      </p:sp>
      <p:sp>
        <p:nvSpPr>
          <p:cNvPr id="48154" name="Rectangle 78"/>
          <p:cNvSpPr>
            <a:spLocks noChangeArrowheads="1"/>
          </p:cNvSpPr>
          <p:nvPr/>
        </p:nvSpPr>
        <p:spPr bwMode="auto">
          <a:xfrm>
            <a:off x="6307138" y="5165725"/>
            <a:ext cx="14017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 2NAD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Glycolysis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indent="0" eaLnBrk="1" hangingPunct="1">
              <a:spcAft>
                <a:spcPct val="0"/>
              </a:spcAft>
              <a:buNone/>
            </a:pPr>
            <a:r>
              <a:rPr lang="en-US" altLang="en-US" smtClean="0"/>
              <a:t>Each NAD</a:t>
            </a:r>
            <a:r>
              <a:rPr lang="en-US" altLang="en-US" b="1" baseline="30000" smtClean="0"/>
              <a:t>+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accepts</a:t>
            </a:r>
            <a:r>
              <a:rPr lang="en-US" altLang="en-US" smtClean="0"/>
              <a:t> a pair of high-energy electrons and becomes an NADH molecule.</a:t>
            </a:r>
          </a:p>
          <a:p>
            <a:pPr lvl="2" indent="0" eaLnBrk="1" hangingPunct="1">
              <a:buNone/>
            </a:pPr>
            <a:endParaRPr lang="en-US" altLang="en-US" smtClean="0"/>
          </a:p>
        </p:txBody>
      </p:sp>
      <p:pic>
        <p:nvPicPr>
          <p:cNvPr id="50181" name="Picture 6" descr="gluc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3817939"/>
            <a:ext cx="2505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75150"/>
            <a:ext cx="1314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9" descr="bluearr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4" y="3429001"/>
            <a:ext cx="136048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0" descr="carbonato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9" y="3716339"/>
            <a:ext cx="1304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Rectangle 11"/>
          <p:cNvSpPr>
            <a:spLocks noChangeArrowheads="1"/>
          </p:cNvSpPr>
          <p:nvPr/>
        </p:nvSpPr>
        <p:spPr bwMode="auto">
          <a:xfrm>
            <a:off x="2395539" y="4716463"/>
            <a:ext cx="1000125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86" name="Rectangle 14"/>
          <p:cNvSpPr>
            <a:spLocks noChangeArrowheads="1"/>
          </p:cNvSpPr>
          <p:nvPr/>
        </p:nvSpPr>
        <p:spPr bwMode="auto">
          <a:xfrm>
            <a:off x="6819900" y="4410075"/>
            <a:ext cx="152400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87" name="Rectangle 15"/>
          <p:cNvSpPr>
            <a:spLocks noChangeArrowheads="1"/>
          </p:cNvSpPr>
          <p:nvPr/>
        </p:nvSpPr>
        <p:spPr bwMode="auto">
          <a:xfrm>
            <a:off x="5543551" y="4386263"/>
            <a:ext cx="161925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88" name="Rectangle 16"/>
          <p:cNvSpPr>
            <a:spLocks noChangeArrowheads="1"/>
          </p:cNvSpPr>
          <p:nvPr/>
        </p:nvSpPr>
        <p:spPr bwMode="auto">
          <a:xfrm>
            <a:off x="9350375" y="4098925"/>
            <a:ext cx="889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89" name="Rectangle 17"/>
          <p:cNvSpPr>
            <a:spLocks noChangeArrowheads="1"/>
          </p:cNvSpPr>
          <p:nvPr/>
        </p:nvSpPr>
        <p:spPr bwMode="auto">
          <a:xfrm>
            <a:off x="10334626" y="4019551"/>
            <a:ext cx="142875" cy="12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90" name="Rectangle 18"/>
          <p:cNvSpPr>
            <a:spLocks noChangeArrowheads="1"/>
          </p:cNvSpPr>
          <p:nvPr/>
        </p:nvSpPr>
        <p:spPr bwMode="auto">
          <a:xfrm>
            <a:off x="8829675" y="3990976"/>
            <a:ext cx="171450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91" name="Rectangle 19"/>
          <p:cNvSpPr>
            <a:spLocks noChangeArrowheads="1"/>
          </p:cNvSpPr>
          <p:nvPr/>
        </p:nvSpPr>
        <p:spPr bwMode="auto">
          <a:xfrm>
            <a:off x="2379664" y="4910138"/>
            <a:ext cx="1131887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Glucose</a:t>
            </a:r>
          </a:p>
        </p:txBody>
      </p:sp>
      <p:pic>
        <p:nvPicPr>
          <p:cNvPr id="50192" name="Picture 20" descr="bluearrow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486150"/>
            <a:ext cx="12461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Picture 23" descr="arr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4356100"/>
            <a:ext cx="1531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24" descr="carbonato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4" y="3578226"/>
            <a:ext cx="15144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5" name="Rectangle 25"/>
          <p:cNvSpPr>
            <a:spLocks noChangeArrowheads="1"/>
          </p:cNvSpPr>
          <p:nvPr/>
        </p:nvSpPr>
        <p:spPr bwMode="auto">
          <a:xfrm>
            <a:off x="8915401" y="5251450"/>
            <a:ext cx="1609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Pyruvic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acid</a:t>
            </a:r>
          </a:p>
        </p:txBody>
      </p:sp>
      <p:sp>
        <p:nvSpPr>
          <p:cNvPr id="50196" name="Rectangle 26"/>
          <p:cNvSpPr>
            <a:spLocks noChangeArrowheads="1"/>
          </p:cNvSpPr>
          <p:nvPr/>
        </p:nvSpPr>
        <p:spPr bwMode="auto">
          <a:xfrm>
            <a:off x="8724900" y="4373563"/>
            <a:ext cx="171450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97" name="Rectangle 27"/>
          <p:cNvSpPr>
            <a:spLocks noChangeArrowheads="1"/>
          </p:cNvSpPr>
          <p:nvPr/>
        </p:nvSpPr>
        <p:spPr bwMode="auto">
          <a:xfrm>
            <a:off x="10160000" y="4354513"/>
            <a:ext cx="184150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376284" name="Picture 28" descr="nadhrrw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51"/>
          <a:stretch>
            <a:fillRect/>
          </a:stretch>
        </p:blipFill>
        <p:spPr bwMode="auto">
          <a:xfrm rot="114201">
            <a:off x="7040564" y="4422776"/>
            <a:ext cx="17287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6285" name="Picture 29" descr="nadhrrws2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62245" r="50000" b="11072"/>
          <a:stretch>
            <a:fillRect/>
          </a:stretch>
        </p:blipFill>
        <p:spPr bwMode="auto">
          <a:xfrm>
            <a:off x="7953376" y="5353051"/>
            <a:ext cx="942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0" name="Rectangle 32"/>
          <p:cNvSpPr>
            <a:spLocks noChangeArrowheads="1"/>
          </p:cNvSpPr>
          <p:nvPr/>
        </p:nvSpPr>
        <p:spPr bwMode="auto">
          <a:xfrm>
            <a:off x="6530975" y="2955925"/>
            <a:ext cx="1423988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ADP</a:t>
            </a:r>
          </a:p>
        </p:txBody>
      </p:sp>
      <p:sp>
        <p:nvSpPr>
          <p:cNvPr id="50201" name="Rectangle 33"/>
          <p:cNvSpPr>
            <a:spLocks noChangeArrowheads="1"/>
          </p:cNvSpPr>
          <p:nvPr/>
        </p:nvSpPr>
        <p:spPr bwMode="auto">
          <a:xfrm>
            <a:off x="7840663" y="3070225"/>
            <a:ext cx="10715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ATP</a:t>
            </a:r>
          </a:p>
        </p:txBody>
      </p:sp>
      <p:sp>
        <p:nvSpPr>
          <p:cNvPr id="50202" name="Rectangle 34"/>
          <p:cNvSpPr>
            <a:spLocks noChangeArrowheads="1"/>
          </p:cNvSpPr>
          <p:nvPr/>
        </p:nvSpPr>
        <p:spPr bwMode="auto">
          <a:xfrm>
            <a:off x="4940301" y="2994025"/>
            <a:ext cx="1052513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ADP</a:t>
            </a:r>
          </a:p>
        </p:txBody>
      </p:sp>
      <p:sp>
        <p:nvSpPr>
          <p:cNvPr id="50203" name="Rectangle 35"/>
          <p:cNvSpPr>
            <a:spLocks noChangeArrowheads="1"/>
          </p:cNvSpPr>
          <p:nvPr/>
        </p:nvSpPr>
        <p:spPr bwMode="auto">
          <a:xfrm>
            <a:off x="3476626" y="2973389"/>
            <a:ext cx="1401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ATP</a:t>
            </a:r>
          </a:p>
        </p:txBody>
      </p:sp>
      <p:sp>
        <p:nvSpPr>
          <p:cNvPr id="50204" name="Rectangle 36"/>
          <p:cNvSpPr>
            <a:spLocks noChangeArrowheads="1"/>
          </p:cNvSpPr>
          <p:nvPr/>
        </p:nvSpPr>
        <p:spPr bwMode="auto">
          <a:xfrm>
            <a:off x="6307138" y="5165725"/>
            <a:ext cx="14017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 2NAD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376293" name="Rectangle 37"/>
          <p:cNvSpPr>
            <a:spLocks noChangeArrowheads="1"/>
          </p:cNvSpPr>
          <p:nvPr/>
        </p:nvSpPr>
        <p:spPr bwMode="auto">
          <a:xfrm>
            <a:off x="7707313" y="5345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206" name="Oval 38"/>
          <p:cNvSpPr>
            <a:spLocks noChangeArrowheads="1"/>
          </p:cNvSpPr>
          <p:nvPr/>
        </p:nvSpPr>
        <p:spPr bwMode="auto">
          <a:xfrm>
            <a:off x="6807201" y="4397375"/>
            <a:ext cx="174625" cy="1603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207" name="Rectangle 39"/>
          <p:cNvSpPr>
            <a:spLocks noChangeArrowheads="1"/>
          </p:cNvSpPr>
          <p:nvPr/>
        </p:nvSpPr>
        <p:spPr bwMode="auto">
          <a:xfrm>
            <a:off x="5556251" y="4430713"/>
            <a:ext cx="136525" cy="4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Glycolysis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NADH molecule </a:t>
            </a:r>
            <a:r>
              <a:rPr lang="en-US" altLang="en-US" smtClean="0">
                <a:solidFill>
                  <a:srgbClr val="FF0000"/>
                </a:solidFill>
              </a:rPr>
              <a:t>holds</a:t>
            </a:r>
            <a:r>
              <a:rPr lang="en-US" altLang="en-US" smtClean="0"/>
              <a:t> the electrons until they can be transferred to </a:t>
            </a:r>
            <a:r>
              <a:rPr lang="en-US" altLang="en-US" smtClean="0">
                <a:solidFill>
                  <a:srgbClr val="FF0000"/>
                </a:solidFill>
              </a:rPr>
              <a:t>other</a:t>
            </a:r>
            <a:r>
              <a:rPr lang="en-US" altLang="en-US" smtClean="0"/>
              <a:t> molecules.</a:t>
            </a: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sp>
        <p:nvSpPr>
          <p:cNvPr id="1334292" name="Rectangle 20"/>
          <p:cNvSpPr>
            <a:spLocks noChangeArrowheads="1"/>
          </p:cNvSpPr>
          <p:nvPr/>
        </p:nvSpPr>
        <p:spPr bwMode="auto">
          <a:xfrm>
            <a:off x="7446964" y="6094414"/>
            <a:ext cx="19319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To the electron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transport chain</a:t>
            </a:r>
          </a:p>
        </p:txBody>
      </p:sp>
      <p:pic>
        <p:nvPicPr>
          <p:cNvPr id="52230" name="Picture 26" descr="gluc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3817939"/>
            <a:ext cx="2505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7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75150"/>
            <a:ext cx="1314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28" descr="bluearr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4" y="3429001"/>
            <a:ext cx="136048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29" descr="carbonato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9" y="3716339"/>
            <a:ext cx="1304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Rectangle 30"/>
          <p:cNvSpPr>
            <a:spLocks noChangeArrowheads="1"/>
          </p:cNvSpPr>
          <p:nvPr/>
        </p:nvSpPr>
        <p:spPr bwMode="auto">
          <a:xfrm>
            <a:off x="6307138" y="5165725"/>
            <a:ext cx="14017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 2NAD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</a:p>
        </p:txBody>
      </p:sp>
      <p:pic>
        <p:nvPicPr>
          <p:cNvPr id="52235" name="Picture 31" descr="bluearrow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486150"/>
            <a:ext cx="12461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32" descr="carbonato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4" y="3578226"/>
            <a:ext cx="15144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Rectangle 33"/>
          <p:cNvSpPr>
            <a:spLocks noChangeArrowheads="1"/>
          </p:cNvSpPr>
          <p:nvPr/>
        </p:nvSpPr>
        <p:spPr bwMode="auto">
          <a:xfrm>
            <a:off x="8915401" y="5251450"/>
            <a:ext cx="1609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Pyruvic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acid</a:t>
            </a:r>
          </a:p>
        </p:txBody>
      </p:sp>
      <p:sp>
        <p:nvSpPr>
          <p:cNvPr id="52238" name="Rectangle 34"/>
          <p:cNvSpPr>
            <a:spLocks noChangeArrowheads="1"/>
          </p:cNvSpPr>
          <p:nvPr/>
        </p:nvSpPr>
        <p:spPr bwMode="auto">
          <a:xfrm>
            <a:off x="8724900" y="4373563"/>
            <a:ext cx="171450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2239" name="Rectangle 35"/>
          <p:cNvSpPr>
            <a:spLocks noChangeArrowheads="1"/>
          </p:cNvSpPr>
          <p:nvPr/>
        </p:nvSpPr>
        <p:spPr bwMode="auto">
          <a:xfrm>
            <a:off x="10160000" y="4354513"/>
            <a:ext cx="184150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52240" name="Picture 37" descr="nadhrrws2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62245" r="50000" b="11072"/>
          <a:stretch>
            <a:fillRect/>
          </a:stretch>
        </p:blipFill>
        <p:spPr bwMode="auto">
          <a:xfrm>
            <a:off x="7953376" y="5353051"/>
            <a:ext cx="942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ectangle 39"/>
          <p:cNvSpPr>
            <a:spLocks noChangeArrowheads="1"/>
          </p:cNvSpPr>
          <p:nvPr/>
        </p:nvSpPr>
        <p:spPr bwMode="auto">
          <a:xfrm>
            <a:off x="6530975" y="2955925"/>
            <a:ext cx="1423988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ADP</a:t>
            </a:r>
          </a:p>
        </p:txBody>
      </p:sp>
      <p:sp>
        <p:nvSpPr>
          <p:cNvPr id="52242" name="Rectangle 40"/>
          <p:cNvSpPr>
            <a:spLocks noChangeArrowheads="1"/>
          </p:cNvSpPr>
          <p:nvPr/>
        </p:nvSpPr>
        <p:spPr bwMode="auto">
          <a:xfrm>
            <a:off x="7840663" y="3070225"/>
            <a:ext cx="10715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ATP</a:t>
            </a:r>
          </a:p>
        </p:txBody>
      </p:sp>
      <p:sp>
        <p:nvSpPr>
          <p:cNvPr id="52243" name="Rectangle 41"/>
          <p:cNvSpPr>
            <a:spLocks noChangeArrowheads="1"/>
          </p:cNvSpPr>
          <p:nvPr/>
        </p:nvSpPr>
        <p:spPr bwMode="auto">
          <a:xfrm>
            <a:off x="4940301" y="2994025"/>
            <a:ext cx="1052513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ADP</a:t>
            </a:r>
          </a:p>
        </p:txBody>
      </p:sp>
      <p:sp>
        <p:nvSpPr>
          <p:cNvPr id="52244" name="Rectangle 42"/>
          <p:cNvSpPr>
            <a:spLocks noChangeArrowheads="1"/>
          </p:cNvSpPr>
          <p:nvPr/>
        </p:nvSpPr>
        <p:spPr bwMode="auto">
          <a:xfrm>
            <a:off x="3476626" y="2973389"/>
            <a:ext cx="1401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ATP</a:t>
            </a:r>
          </a:p>
        </p:txBody>
      </p:sp>
      <p:pic>
        <p:nvPicPr>
          <p:cNvPr id="52245" name="Picture 43" descr="arr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4356100"/>
            <a:ext cx="1531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6" name="Line 46"/>
          <p:cNvSpPr>
            <a:spLocks noChangeShapeType="1"/>
          </p:cNvSpPr>
          <p:nvPr/>
        </p:nvSpPr>
        <p:spPr bwMode="auto">
          <a:xfrm flipV="1">
            <a:off x="5029200" y="1066800"/>
            <a:ext cx="1676400" cy="723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2247" name="Picture 36" descr="nadhrrw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51"/>
          <a:stretch>
            <a:fillRect/>
          </a:stretch>
        </p:blipFill>
        <p:spPr bwMode="auto">
          <a:xfrm rot="114201">
            <a:off x="7040564" y="4422776"/>
            <a:ext cx="17287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319" name="Line 47"/>
          <p:cNvSpPr>
            <a:spLocks noChangeShapeType="1"/>
          </p:cNvSpPr>
          <p:nvPr/>
        </p:nvSpPr>
        <p:spPr bwMode="auto">
          <a:xfrm>
            <a:off x="8432800" y="5689600"/>
            <a:ext cx="0" cy="43180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49" name="Rectangle 48"/>
          <p:cNvSpPr>
            <a:spLocks noChangeArrowheads="1"/>
          </p:cNvSpPr>
          <p:nvPr/>
        </p:nvSpPr>
        <p:spPr bwMode="auto">
          <a:xfrm>
            <a:off x="7707313" y="5345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2250" name="Oval 49"/>
          <p:cNvSpPr>
            <a:spLocks noChangeArrowheads="1"/>
          </p:cNvSpPr>
          <p:nvPr/>
        </p:nvSpPr>
        <p:spPr bwMode="auto">
          <a:xfrm>
            <a:off x="6807201" y="4397375"/>
            <a:ext cx="174625" cy="1603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2251" name="Rectangle 50"/>
          <p:cNvSpPr>
            <a:spLocks noChangeArrowheads="1"/>
          </p:cNvSpPr>
          <p:nvPr/>
        </p:nvSpPr>
        <p:spPr bwMode="auto">
          <a:xfrm>
            <a:off x="5556251" y="4430713"/>
            <a:ext cx="136525" cy="4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Glycolysis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buNone/>
            </a:pPr>
            <a:r>
              <a:rPr lang="en-US" altLang="en-US" smtClean="0"/>
              <a:t>The Advantages of Glycolysis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process of glycolysis is so </a:t>
            </a:r>
            <a:r>
              <a:rPr lang="en-US" altLang="en-US" smtClean="0">
                <a:solidFill>
                  <a:srgbClr val="FF0000"/>
                </a:solidFill>
              </a:rPr>
              <a:t>fast</a:t>
            </a:r>
            <a:r>
              <a:rPr lang="en-US" altLang="en-US" smtClean="0"/>
              <a:t> that cells can produce thousands of ATP molecules in a</a:t>
            </a:r>
            <a:r>
              <a:rPr lang="en-US" altLang="en-US" smtClean="0">
                <a:solidFill>
                  <a:srgbClr val="FF0000"/>
                </a:solidFill>
              </a:rPr>
              <a:t> few </a:t>
            </a:r>
            <a:r>
              <a:rPr lang="en-US" altLang="en-US" smtClean="0"/>
              <a:t>milliseconds.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b="1" u="sng" smtClean="0"/>
              <a:t>Glycolysis does NOT require oxygen.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0483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Krebs Cycle</a:t>
            </a:r>
          </a:p>
        </p:txBody>
      </p:sp>
      <p:sp>
        <p:nvSpPr>
          <p:cNvPr id="20484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smtClean="0"/>
          </a:p>
          <a:p>
            <a:pPr lvl="1" indent="0" eaLnBrk="1" hangingPunct="1">
              <a:buNone/>
            </a:pPr>
            <a:r>
              <a:rPr lang="en-US" altLang="en-US" smtClean="0"/>
              <a:t>What happens during the Krebs cycle?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Krebs Cycle</a:t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7051" y="1095376"/>
            <a:ext cx="8596313" cy="46196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mtClean="0"/>
          </a:p>
          <a:p>
            <a:pPr lvl="1" indent="0" eaLnBrk="1" hangingPunct="1">
              <a:buNone/>
            </a:pPr>
            <a:r>
              <a:rPr lang="en-US" altLang="en-US" smtClean="0"/>
              <a:t>During the Krebs cycle, pyruvic acid is </a:t>
            </a:r>
            <a:r>
              <a:rPr lang="en-US" altLang="en-US" smtClean="0">
                <a:solidFill>
                  <a:srgbClr val="FF0000"/>
                </a:solidFill>
              </a:rPr>
              <a:t>broken </a:t>
            </a:r>
            <a:r>
              <a:rPr lang="en-US" altLang="en-US" smtClean="0"/>
              <a:t>down into carbon dioxide in a series of energy-extracting</a:t>
            </a:r>
            <a:r>
              <a:rPr lang="en-US" altLang="en-US" smtClean="0">
                <a:solidFill>
                  <a:srgbClr val="FF0000"/>
                </a:solidFill>
              </a:rPr>
              <a:t> reactions</a:t>
            </a:r>
            <a:r>
              <a:rPr lang="en-US" altLang="en-US" smtClean="0"/>
              <a:t>.</a:t>
            </a:r>
          </a:p>
          <a:p>
            <a:pPr lvl="1" indent="0" eaLnBrk="1" hangingPunct="1">
              <a:buNone/>
            </a:pPr>
            <a:r>
              <a:rPr lang="en-US" altLang="en-US" b="0" smtClean="0"/>
              <a:t>Because citric acid is the first compound formed in this </a:t>
            </a:r>
            <a:r>
              <a:rPr lang="en-US" altLang="en-US" b="0" smtClean="0">
                <a:solidFill>
                  <a:srgbClr val="FF0000"/>
                </a:solidFill>
              </a:rPr>
              <a:t>series</a:t>
            </a:r>
            <a:r>
              <a:rPr lang="en-US" altLang="en-US" b="0" smtClean="0"/>
              <a:t> of reactions, it is also referred to as the citric acid cycle.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Krebs Cycle</a:t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7051" y="1095376"/>
            <a:ext cx="4054475" cy="4848225"/>
          </a:xfrm>
        </p:spPr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The Krebs cycle begins when pyruvic </a:t>
            </a:r>
            <a:r>
              <a:rPr lang="en-US" altLang="en-US" smtClean="0">
                <a:solidFill>
                  <a:srgbClr val="FF0000"/>
                </a:solidFill>
              </a:rPr>
              <a:t>acid</a:t>
            </a:r>
            <a:r>
              <a:rPr lang="en-US" altLang="en-US" smtClean="0"/>
              <a:t> produced by glycolysis enters the </a:t>
            </a:r>
            <a:r>
              <a:rPr lang="en-US" altLang="en-US" smtClean="0">
                <a:solidFill>
                  <a:srgbClr val="FF0000"/>
                </a:solidFill>
              </a:rPr>
              <a:t>mitochondrion</a:t>
            </a:r>
            <a:r>
              <a:rPr lang="en-US" altLang="en-US" smtClean="0"/>
              <a:t>.</a:t>
            </a: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pic>
        <p:nvPicPr>
          <p:cNvPr id="22533" name="Picture 7" descr="sb4768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7635"/>
          <a:stretch>
            <a:fillRect/>
          </a:stretch>
        </p:blipFill>
        <p:spPr bwMode="auto">
          <a:xfrm>
            <a:off x="2984500" y="3400425"/>
            <a:ext cx="528478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2125" name="Picture 13" descr="krebsar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6" y="3709988"/>
            <a:ext cx="14192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2129" name="Picture 17" descr="pyruvic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6" t="9435" b="73534"/>
          <a:stretch>
            <a:fillRect/>
          </a:stretch>
        </p:blipFill>
        <p:spPr bwMode="auto">
          <a:xfrm>
            <a:off x="6418263" y="534988"/>
            <a:ext cx="33020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30" name="Rectangle 18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524001" y="0"/>
            <a:ext cx="190182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4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Krebs Cycle</a:t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1249286" name="Rectangle 6"/>
          <p:cNvSpPr>
            <a:spLocks noChangeArrowheads="1"/>
          </p:cNvSpPr>
          <p:nvPr/>
        </p:nvSpPr>
        <p:spPr bwMode="auto">
          <a:xfrm>
            <a:off x="7219951" y="5291139"/>
            <a:ext cx="1871663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23557" name="Picture 11" descr="pyruvi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3" b="2133"/>
          <a:stretch>
            <a:fillRect/>
          </a:stretch>
        </p:blipFill>
        <p:spPr bwMode="auto">
          <a:xfrm>
            <a:off x="5257801" y="1042989"/>
            <a:ext cx="446246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4489" y="912814"/>
            <a:ext cx="4117975" cy="4848225"/>
          </a:xfrm>
          <a:noFill/>
        </p:spPr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One </a:t>
            </a:r>
            <a:r>
              <a:rPr lang="en-US" altLang="en-US" smtClean="0">
                <a:solidFill>
                  <a:srgbClr val="FF0000"/>
                </a:solidFill>
              </a:rPr>
              <a:t>carbon</a:t>
            </a:r>
            <a:r>
              <a:rPr lang="en-US" altLang="en-US" smtClean="0"/>
              <a:t> molecule is removed, forming CO</a:t>
            </a:r>
            <a:r>
              <a:rPr lang="en-US" altLang="en-US" baseline="-25000" smtClean="0"/>
              <a:t>2</a:t>
            </a:r>
            <a:r>
              <a:rPr lang="en-US" altLang="en-US" smtClean="0"/>
              <a:t>, and electrons are </a:t>
            </a:r>
            <a:r>
              <a:rPr lang="en-US" altLang="en-US" smtClean="0">
                <a:solidFill>
                  <a:srgbClr val="FF0000"/>
                </a:solidFill>
              </a:rPr>
              <a:t>removed</a:t>
            </a:r>
            <a:r>
              <a:rPr lang="en-US" altLang="en-US" smtClean="0"/>
              <a:t>, changing NAD</a:t>
            </a:r>
            <a:r>
              <a:rPr lang="en-US" altLang="en-US" baseline="30000" smtClean="0"/>
              <a:t>+</a:t>
            </a:r>
            <a:r>
              <a:rPr lang="en-US" altLang="en-US" smtClean="0"/>
              <a:t> to NADH.</a:t>
            </a: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sp>
        <p:nvSpPr>
          <p:cNvPr id="1249292" name="Freeform 12"/>
          <p:cNvSpPr>
            <a:spLocks/>
          </p:cNvSpPr>
          <p:nvPr/>
        </p:nvSpPr>
        <p:spPr bwMode="auto">
          <a:xfrm>
            <a:off x="7402513" y="2830514"/>
            <a:ext cx="1524000" cy="827087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18" y="174"/>
              </a:cxn>
              <a:cxn ang="0">
                <a:pos x="347" y="0"/>
              </a:cxn>
              <a:cxn ang="0">
                <a:pos x="695" y="119"/>
              </a:cxn>
              <a:cxn ang="0">
                <a:pos x="960" y="347"/>
              </a:cxn>
              <a:cxn ang="0">
                <a:pos x="786" y="521"/>
              </a:cxn>
              <a:cxn ang="0">
                <a:pos x="0" y="411"/>
              </a:cxn>
            </a:cxnLst>
            <a:rect l="0" t="0" r="r" b="b"/>
            <a:pathLst>
              <a:path w="960" h="521">
                <a:moveTo>
                  <a:pt x="0" y="411"/>
                </a:moveTo>
                <a:lnTo>
                  <a:pt x="18" y="174"/>
                </a:lnTo>
                <a:lnTo>
                  <a:pt x="347" y="0"/>
                </a:lnTo>
                <a:lnTo>
                  <a:pt x="695" y="119"/>
                </a:lnTo>
                <a:lnTo>
                  <a:pt x="960" y="347"/>
                </a:lnTo>
                <a:lnTo>
                  <a:pt x="786" y="521"/>
                </a:lnTo>
                <a:lnTo>
                  <a:pt x="0" y="41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49293" name="Freeform 13"/>
          <p:cNvSpPr>
            <a:spLocks/>
          </p:cNvSpPr>
          <p:nvPr/>
        </p:nvSpPr>
        <p:spPr bwMode="auto">
          <a:xfrm>
            <a:off x="6932613" y="1041400"/>
            <a:ext cx="1930400" cy="2432050"/>
          </a:xfrm>
          <a:custGeom>
            <a:avLst/>
            <a:gdLst/>
            <a:ahLst/>
            <a:cxnLst>
              <a:cxn ang="0">
                <a:pos x="156" y="40"/>
              </a:cxn>
              <a:cxn ang="0">
                <a:pos x="160" y="1272"/>
              </a:cxn>
              <a:cxn ang="0">
                <a:pos x="0" y="1288"/>
              </a:cxn>
              <a:cxn ang="0">
                <a:pos x="172" y="1520"/>
              </a:cxn>
              <a:cxn ang="0">
                <a:pos x="352" y="1420"/>
              </a:cxn>
              <a:cxn ang="0">
                <a:pos x="352" y="1216"/>
              </a:cxn>
              <a:cxn ang="0">
                <a:pos x="224" y="848"/>
              </a:cxn>
              <a:cxn ang="0">
                <a:pos x="648" y="1176"/>
              </a:cxn>
              <a:cxn ang="0">
                <a:pos x="512" y="1072"/>
              </a:cxn>
              <a:cxn ang="0">
                <a:pos x="836" y="1112"/>
              </a:cxn>
              <a:cxn ang="0">
                <a:pos x="1064" y="1144"/>
              </a:cxn>
              <a:cxn ang="0">
                <a:pos x="1172" y="1064"/>
              </a:cxn>
              <a:cxn ang="0">
                <a:pos x="1196" y="584"/>
              </a:cxn>
              <a:cxn ang="0">
                <a:pos x="880" y="472"/>
              </a:cxn>
              <a:cxn ang="0">
                <a:pos x="540" y="644"/>
              </a:cxn>
              <a:cxn ang="0">
                <a:pos x="252" y="108"/>
              </a:cxn>
              <a:cxn ang="0">
                <a:pos x="248" y="0"/>
              </a:cxn>
              <a:cxn ang="0">
                <a:pos x="144" y="12"/>
              </a:cxn>
              <a:cxn ang="0">
                <a:pos x="152" y="68"/>
              </a:cxn>
            </a:cxnLst>
            <a:rect l="0" t="0" r="r" b="b"/>
            <a:pathLst>
              <a:path w="1196" h="1520">
                <a:moveTo>
                  <a:pt x="156" y="40"/>
                </a:moveTo>
                <a:lnTo>
                  <a:pt x="160" y="1272"/>
                </a:lnTo>
                <a:lnTo>
                  <a:pt x="0" y="1288"/>
                </a:lnTo>
                <a:lnTo>
                  <a:pt x="172" y="1520"/>
                </a:lnTo>
                <a:lnTo>
                  <a:pt x="352" y="1420"/>
                </a:lnTo>
                <a:lnTo>
                  <a:pt x="352" y="1216"/>
                </a:lnTo>
                <a:lnTo>
                  <a:pt x="224" y="848"/>
                </a:lnTo>
                <a:lnTo>
                  <a:pt x="648" y="1176"/>
                </a:lnTo>
                <a:lnTo>
                  <a:pt x="512" y="1072"/>
                </a:lnTo>
                <a:lnTo>
                  <a:pt x="836" y="1112"/>
                </a:lnTo>
                <a:lnTo>
                  <a:pt x="1064" y="1144"/>
                </a:lnTo>
                <a:lnTo>
                  <a:pt x="1172" y="1064"/>
                </a:lnTo>
                <a:lnTo>
                  <a:pt x="1196" y="584"/>
                </a:lnTo>
                <a:lnTo>
                  <a:pt x="880" y="472"/>
                </a:lnTo>
                <a:lnTo>
                  <a:pt x="540" y="644"/>
                </a:lnTo>
                <a:lnTo>
                  <a:pt x="252" y="108"/>
                </a:lnTo>
                <a:lnTo>
                  <a:pt x="248" y="0"/>
                </a:lnTo>
                <a:lnTo>
                  <a:pt x="144" y="12"/>
                </a:lnTo>
                <a:lnTo>
                  <a:pt x="152" y="68"/>
                </a:ln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23561" name="Picture 15" descr="pyruvi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6" t="9435" b="73534"/>
          <a:stretch>
            <a:fillRect/>
          </a:stretch>
        </p:blipFill>
        <p:spPr bwMode="auto">
          <a:xfrm>
            <a:off x="6418263" y="534988"/>
            <a:ext cx="33020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49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45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Krebs Cycle</a:t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2458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614489" y="912814"/>
            <a:ext cx="3946525" cy="4848225"/>
          </a:xfrm>
          <a:noFill/>
        </p:spPr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Coenzyme A joins the 2-carbon molecule, </a:t>
            </a:r>
            <a:r>
              <a:rPr lang="en-US" altLang="en-US" smtClean="0">
                <a:solidFill>
                  <a:srgbClr val="FF0000"/>
                </a:solidFill>
              </a:rPr>
              <a:t>forming</a:t>
            </a:r>
            <a:r>
              <a:rPr lang="en-US" altLang="en-US" smtClean="0"/>
              <a:t> acetyl-CoA.</a:t>
            </a: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pic>
        <p:nvPicPr>
          <p:cNvPr id="24581" name="Picture 13" descr="pyruv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4210"/>
          <a:stretch>
            <a:fillRect/>
          </a:stretch>
        </p:blipFill>
        <p:spPr bwMode="auto">
          <a:xfrm>
            <a:off x="4997450" y="3119439"/>
            <a:ext cx="4991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0320" name="Rectangle 16"/>
          <p:cNvSpPr>
            <a:spLocks noChangeArrowheads="1"/>
          </p:cNvSpPr>
          <p:nvPr/>
        </p:nvSpPr>
        <p:spPr bwMode="auto">
          <a:xfrm>
            <a:off x="5705475" y="6010276"/>
            <a:ext cx="522288" cy="347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0321" name="Rectangle 17"/>
          <p:cNvSpPr>
            <a:spLocks noChangeArrowheads="1"/>
          </p:cNvSpPr>
          <p:nvPr/>
        </p:nvSpPr>
        <p:spPr bwMode="auto">
          <a:xfrm>
            <a:off x="7315201" y="1871664"/>
            <a:ext cx="88582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24584" name="Picture 19" descr="pyruvic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1" b="2328"/>
          <a:stretch>
            <a:fillRect/>
          </a:stretch>
        </p:blipFill>
        <p:spPr bwMode="auto">
          <a:xfrm>
            <a:off x="5257801" y="555625"/>
            <a:ext cx="44624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0324" name="Rectangle 20"/>
          <p:cNvSpPr>
            <a:spLocks noChangeArrowheads="1"/>
          </p:cNvSpPr>
          <p:nvPr/>
        </p:nvSpPr>
        <p:spPr bwMode="auto">
          <a:xfrm>
            <a:off x="7423150" y="2933700"/>
            <a:ext cx="1684338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0327" name="Rectangle 23"/>
          <p:cNvSpPr>
            <a:spLocks noChangeArrowheads="1"/>
          </p:cNvSpPr>
          <p:nvPr/>
        </p:nvSpPr>
        <p:spPr bwMode="auto">
          <a:xfrm>
            <a:off x="4640263" y="5218114"/>
            <a:ext cx="2006600" cy="1017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0328" name="Freeform 24"/>
          <p:cNvSpPr>
            <a:spLocks/>
          </p:cNvSpPr>
          <p:nvPr/>
        </p:nvSpPr>
        <p:spPr bwMode="auto">
          <a:xfrm>
            <a:off x="7845426" y="3986213"/>
            <a:ext cx="2060575" cy="1085850"/>
          </a:xfrm>
          <a:custGeom>
            <a:avLst/>
            <a:gdLst/>
            <a:ahLst/>
            <a:cxnLst>
              <a:cxn ang="0">
                <a:pos x="613" y="400"/>
              </a:cxn>
              <a:cxn ang="0">
                <a:pos x="19" y="418"/>
              </a:cxn>
              <a:cxn ang="0">
                <a:pos x="37" y="56"/>
              </a:cxn>
              <a:cxn ang="0">
                <a:pos x="9" y="251"/>
              </a:cxn>
              <a:cxn ang="0">
                <a:pos x="0" y="0"/>
              </a:cxn>
              <a:cxn ang="0">
                <a:pos x="19" y="65"/>
              </a:cxn>
              <a:cxn ang="0">
                <a:pos x="548" y="65"/>
              </a:cxn>
              <a:cxn ang="0">
                <a:pos x="613" y="400"/>
              </a:cxn>
            </a:cxnLst>
            <a:rect l="0" t="0" r="r" b="b"/>
            <a:pathLst>
              <a:path w="613" h="418">
                <a:moveTo>
                  <a:pt x="613" y="400"/>
                </a:moveTo>
                <a:lnTo>
                  <a:pt x="19" y="418"/>
                </a:lnTo>
                <a:lnTo>
                  <a:pt x="37" y="56"/>
                </a:lnTo>
                <a:lnTo>
                  <a:pt x="9" y="251"/>
                </a:lnTo>
                <a:lnTo>
                  <a:pt x="0" y="0"/>
                </a:lnTo>
                <a:lnTo>
                  <a:pt x="19" y="65"/>
                </a:lnTo>
                <a:lnTo>
                  <a:pt x="548" y="65"/>
                </a:lnTo>
                <a:lnTo>
                  <a:pt x="613" y="40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0329" name="Freeform 25"/>
          <p:cNvSpPr>
            <a:spLocks/>
          </p:cNvSpPr>
          <p:nvPr/>
        </p:nvSpPr>
        <p:spPr bwMode="auto">
          <a:xfrm>
            <a:off x="7410451" y="3241676"/>
            <a:ext cx="1641475" cy="936625"/>
          </a:xfrm>
          <a:custGeom>
            <a:avLst/>
            <a:gdLst/>
            <a:ahLst/>
            <a:cxnLst>
              <a:cxn ang="0">
                <a:pos x="846" y="570"/>
              </a:cxn>
              <a:cxn ang="0">
                <a:pos x="1014" y="564"/>
              </a:cxn>
              <a:cxn ang="0">
                <a:pos x="930" y="48"/>
              </a:cxn>
              <a:cxn ang="0">
                <a:pos x="366" y="0"/>
              </a:cxn>
              <a:cxn ang="0">
                <a:pos x="12" y="222"/>
              </a:cxn>
              <a:cxn ang="0">
                <a:pos x="0" y="384"/>
              </a:cxn>
              <a:cxn ang="0">
                <a:pos x="42" y="462"/>
              </a:cxn>
              <a:cxn ang="0">
                <a:pos x="102" y="468"/>
              </a:cxn>
              <a:cxn ang="0">
                <a:pos x="186" y="438"/>
              </a:cxn>
              <a:cxn ang="0">
                <a:pos x="336" y="366"/>
              </a:cxn>
              <a:cxn ang="0">
                <a:pos x="396" y="252"/>
              </a:cxn>
              <a:cxn ang="0">
                <a:pos x="618" y="246"/>
              </a:cxn>
              <a:cxn ang="0">
                <a:pos x="750" y="378"/>
              </a:cxn>
              <a:cxn ang="0">
                <a:pos x="828" y="450"/>
              </a:cxn>
              <a:cxn ang="0">
                <a:pos x="846" y="570"/>
              </a:cxn>
            </a:cxnLst>
            <a:rect l="0" t="0" r="r" b="b"/>
            <a:pathLst>
              <a:path w="1014" h="570">
                <a:moveTo>
                  <a:pt x="846" y="570"/>
                </a:moveTo>
                <a:lnTo>
                  <a:pt x="1014" y="564"/>
                </a:lnTo>
                <a:lnTo>
                  <a:pt x="930" y="48"/>
                </a:lnTo>
                <a:lnTo>
                  <a:pt x="366" y="0"/>
                </a:lnTo>
                <a:lnTo>
                  <a:pt x="12" y="222"/>
                </a:lnTo>
                <a:lnTo>
                  <a:pt x="0" y="384"/>
                </a:lnTo>
                <a:lnTo>
                  <a:pt x="42" y="462"/>
                </a:lnTo>
                <a:lnTo>
                  <a:pt x="102" y="468"/>
                </a:lnTo>
                <a:lnTo>
                  <a:pt x="186" y="438"/>
                </a:lnTo>
                <a:lnTo>
                  <a:pt x="336" y="366"/>
                </a:lnTo>
                <a:lnTo>
                  <a:pt x="396" y="252"/>
                </a:lnTo>
                <a:lnTo>
                  <a:pt x="618" y="246"/>
                </a:lnTo>
                <a:lnTo>
                  <a:pt x="750" y="378"/>
                </a:lnTo>
                <a:lnTo>
                  <a:pt x="828" y="450"/>
                </a:lnTo>
                <a:lnTo>
                  <a:pt x="846" y="57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0330" name="Rectangle 26"/>
          <p:cNvSpPr>
            <a:spLocks noChangeArrowheads="1"/>
          </p:cNvSpPr>
          <p:nvPr/>
        </p:nvSpPr>
        <p:spPr bwMode="auto">
          <a:xfrm>
            <a:off x="5168900" y="4321176"/>
            <a:ext cx="163830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0332" name="Freeform 28"/>
          <p:cNvSpPr>
            <a:spLocks/>
          </p:cNvSpPr>
          <p:nvPr/>
        </p:nvSpPr>
        <p:spPr bwMode="auto">
          <a:xfrm>
            <a:off x="7296151" y="4429125"/>
            <a:ext cx="2543175" cy="17145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210" y="570"/>
              </a:cxn>
              <a:cxn ang="0">
                <a:pos x="420" y="636"/>
              </a:cxn>
              <a:cxn ang="0">
                <a:pos x="600" y="624"/>
              </a:cxn>
              <a:cxn ang="0">
                <a:pos x="708" y="402"/>
              </a:cxn>
              <a:cxn ang="0">
                <a:pos x="738" y="288"/>
              </a:cxn>
              <a:cxn ang="0">
                <a:pos x="390" y="282"/>
              </a:cxn>
              <a:cxn ang="0">
                <a:pos x="330" y="144"/>
              </a:cxn>
              <a:cxn ang="0">
                <a:pos x="318" y="6"/>
              </a:cxn>
              <a:cxn ang="0">
                <a:pos x="1392" y="0"/>
              </a:cxn>
              <a:cxn ang="0">
                <a:pos x="1602" y="24"/>
              </a:cxn>
              <a:cxn ang="0">
                <a:pos x="1494" y="342"/>
              </a:cxn>
              <a:cxn ang="0">
                <a:pos x="1044" y="408"/>
              </a:cxn>
              <a:cxn ang="0">
                <a:pos x="978" y="762"/>
              </a:cxn>
              <a:cxn ang="0">
                <a:pos x="450" y="1080"/>
              </a:cxn>
              <a:cxn ang="0">
                <a:pos x="36" y="840"/>
              </a:cxn>
              <a:cxn ang="0">
                <a:pos x="36" y="576"/>
              </a:cxn>
            </a:cxnLst>
            <a:rect l="0" t="0" r="r" b="b"/>
            <a:pathLst>
              <a:path w="1602" h="1080">
                <a:moveTo>
                  <a:pt x="0" y="576"/>
                </a:moveTo>
                <a:lnTo>
                  <a:pt x="210" y="570"/>
                </a:lnTo>
                <a:lnTo>
                  <a:pt x="420" y="636"/>
                </a:lnTo>
                <a:lnTo>
                  <a:pt x="600" y="624"/>
                </a:lnTo>
                <a:lnTo>
                  <a:pt x="708" y="402"/>
                </a:lnTo>
                <a:lnTo>
                  <a:pt x="738" y="288"/>
                </a:lnTo>
                <a:lnTo>
                  <a:pt x="390" y="282"/>
                </a:lnTo>
                <a:lnTo>
                  <a:pt x="330" y="144"/>
                </a:lnTo>
                <a:lnTo>
                  <a:pt x="318" y="6"/>
                </a:lnTo>
                <a:lnTo>
                  <a:pt x="1392" y="0"/>
                </a:lnTo>
                <a:lnTo>
                  <a:pt x="1602" y="24"/>
                </a:lnTo>
                <a:lnTo>
                  <a:pt x="1494" y="342"/>
                </a:lnTo>
                <a:lnTo>
                  <a:pt x="1044" y="408"/>
                </a:lnTo>
                <a:lnTo>
                  <a:pt x="978" y="762"/>
                </a:lnTo>
                <a:lnTo>
                  <a:pt x="450" y="1080"/>
                </a:lnTo>
                <a:lnTo>
                  <a:pt x="36" y="840"/>
                </a:lnTo>
                <a:lnTo>
                  <a:pt x="36" y="576"/>
                </a:lnTo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0339" name="Rectangle 35"/>
          <p:cNvSpPr>
            <a:spLocks noChangeArrowheads="1"/>
          </p:cNvSpPr>
          <p:nvPr/>
        </p:nvSpPr>
        <p:spPr bwMode="auto">
          <a:xfrm>
            <a:off x="9061451" y="3941764"/>
            <a:ext cx="582613" cy="534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0341" name="Freeform 37"/>
          <p:cNvSpPr>
            <a:spLocks/>
          </p:cNvSpPr>
          <p:nvPr/>
        </p:nvSpPr>
        <p:spPr bwMode="auto">
          <a:xfrm>
            <a:off x="6800850" y="4711700"/>
            <a:ext cx="819150" cy="1365250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244" y="20"/>
              </a:cxn>
              <a:cxn ang="0">
                <a:pos x="332" y="16"/>
              </a:cxn>
              <a:cxn ang="0">
                <a:pos x="336" y="192"/>
              </a:cxn>
              <a:cxn ang="0">
                <a:pos x="516" y="188"/>
              </a:cxn>
              <a:cxn ang="0">
                <a:pos x="516" y="504"/>
              </a:cxn>
              <a:cxn ang="0">
                <a:pos x="304" y="516"/>
              </a:cxn>
              <a:cxn ang="0">
                <a:pos x="300" y="628"/>
              </a:cxn>
              <a:cxn ang="0">
                <a:pos x="440" y="628"/>
              </a:cxn>
              <a:cxn ang="0">
                <a:pos x="300" y="860"/>
              </a:cxn>
              <a:cxn ang="0">
                <a:pos x="188" y="840"/>
              </a:cxn>
              <a:cxn ang="0">
                <a:pos x="80" y="596"/>
              </a:cxn>
              <a:cxn ang="0">
                <a:pos x="180" y="532"/>
              </a:cxn>
              <a:cxn ang="0">
                <a:pos x="8" y="520"/>
              </a:cxn>
              <a:cxn ang="0">
                <a:pos x="0" y="156"/>
              </a:cxn>
              <a:cxn ang="0">
                <a:pos x="216" y="168"/>
              </a:cxn>
              <a:cxn ang="0">
                <a:pos x="176" y="0"/>
              </a:cxn>
            </a:cxnLst>
            <a:rect l="0" t="0" r="r" b="b"/>
            <a:pathLst>
              <a:path w="516" h="860">
                <a:moveTo>
                  <a:pt x="176" y="0"/>
                </a:moveTo>
                <a:lnTo>
                  <a:pt x="244" y="20"/>
                </a:lnTo>
                <a:lnTo>
                  <a:pt x="332" y="16"/>
                </a:lnTo>
                <a:lnTo>
                  <a:pt x="336" y="192"/>
                </a:lnTo>
                <a:lnTo>
                  <a:pt x="516" y="188"/>
                </a:lnTo>
                <a:lnTo>
                  <a:pt x="516" y="504"/>
                </a:lnTo>
                <a:lnTo>
                  <a:pt x="304" y="516"/>
                </a:lnTo>
                <a:lnTo>
                  <a:pt x="300" y="628"/>
                </a:lnTo>
                <a:lnTo>
                  <a:pt x="440" y="628"/>
                </a:lnTo>
                <a:lnTo>
                  <a:pt x="300" y="860"/>
                </a:lnTo>
                <a:lnTo>
                  <a:pt x="188" y="840"/>
                </a:lnTo>
                <a:lnTo>
                  <a:pt x="80" y="596"/>
                </a:lnTo>
                <a:lnTo>
                  <a:pt x="180" y="532"/>
                </a:lnTo>
                <a:lnTo>
                  <a:pt x="8" y="520"/>
                </a:lnTo>
                <a:lnTo>
                  <a:pt x="0" y="156"/>
                </a:lnTo>
                <a:lnTo>
                  <a:pt x="216" y="168"/>
                </a:lnTo>
                <a:lnTo>
                  <a:pt x="176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0342" name="Freeform 38"/>
          <p:cNvSpPr>
            <a:spLocks/>
          </p:cNvSpPr>
          <p:nvPr/>
        </p:nvSpPr>
        <p:spPr bwMode="auto">
          <a:xfrm>
            <a:off x="7459664" y="5006975"/>
            <a:ext cx="1641475" cy="1060450"/>
          </a:xfrm>
          <a:custGeom>
            <a:avLst/>
            <a:gdLst/>
            <a:ahLst/>
            <a:cxnLst>
              <a:cxn ang="0">
                <a:pos x="37" y="320"/>
              </a:cxn>
              <a:cxn ang="0">
                <a:pos x="101" y="275"/>
              </a:cxn>
              <a:cxn ang="0">
                <a:pos x="430" y="375"/>
              </a:cxn>
              <a:cxn ang="0">
                <a:pos x="586" y="393"/>
              </a:cxn>
              <a:cxn ang="0">
                <a:pos x="695" y="256"/>
              </a:cxn>
              <a:cxn ang="0">
                <a:pos x="695" y="83"/>
              </a:cxn>
              <a:cxn ang="0">
                <a:pos x="695" y="0"/>
              </a:cxn>
              <a:cxn ang="0">
                <a:pos x="1034" y="19"/>
              </a:cxn>
              <a:cxn ang="0">
                <a:pos x="1015" y="137"/>
              </a:cxn>
              <a:cxn ang="0">
                <a:pos x="970" y="412"/>
              </a:cxn>
              <a:cxn ang="0">
                <a:pos x="778" y="631"/>
              </a:cxn>
              <a:cxn ang="0">
                <a:pos x="430" y="668"/>
              </a:cxn>
              <a:cxn ang="0">
                <a:pos x="174" y="567"/>
              </a:cxn>
              <a:cxn ang="0">
                <a:pos x="0" y="476"/>
              </a:cxn>
              <a:cxn ang="0">
                <a:pos x="19" y="384"/>
              </a:cxn>
              <a:cxn ang="0">
                <a:pos x="37" y="320"/>
              </a:cxn>
            </a:cxnLst>
            <a:rect l="0" t="0" r="r" b="b"/>
            <a:pathLst>
              <a:path w="1034" h="668">
                <a:moveTo>
                  <a:pt x="37" y="320"/>
                </a:moveTo>
                <a:lnTo>
                  <a:pt x="101" y="275"/>
                </a:lnTo>
                <a:lnTo>
                  <a:pt x="430" y="375"/>
                </a:lnTo>
                <a:lnTo>
                  <a:pt x="586" y="393"/>
                </a:lnTo>
                <a:lnTo>
                  <a:pt x="695" y="256"/>
                </a:lnTo>
                <a:lnTo>
                  <a:pt x="695" y="83"/>
                </a:lnTo>
                <a:lnTo>
                  <a:pt x="695" y="0"/>
                </a:lnTo>
                <a:lnTo>
                  <a:pt x="1034" y="19"/>
                </a:lnTo>
                <a:lnTo>
                  <a:pt x="1015" y="137"/>
                </a:lnTo>
                <a:lnTo>
                  <a:pt x="970" y="412"/>
                </a:lnTo>
                <a:lnTo>
                  <a:pt x="778" y="631"/>
                </a:lnTo>
                <a:lnTo>
                  <a:pt x="430" y="668"/>
                </a:lnTo>
                <a:lnTo>
                  <a:pt x="174" y="567"/>
                </a:lnTo>
                <a:lnTo>
                  <a:pt x="0" y="476"/>
                </a:lnTo>
                <a:lnTo>
                  <a:pt x="19" y="384"/>
                </a:lnTo>
                <a:lnTo>
                  <a:pt x="37" y="32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50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250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30" grpId="0" animBg="1"/>
      <p:bldP spid="12503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Krebs Cycle</a:t>
            </a:r>
            <a:br>
              <a:rPr lang="en-US" altLang="en-US" sz="1800"/>
            </a:br>
            <a:endParaRPr lang="en-US" altLang="en-US" sz="1800"/>
          </a:p>
        </p:txBody>
      </p:sp>
      <p:pic>
        <p:nvPicPr>
          <p:cNvPr id="25604" name="Picture 4" descr="pyruvi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b="7968"/>
          <a:stretch>
            <a:fillRect/>
          </a:stretch>
        </p:blipFill>
        <p:spPr bwMode="auto">
          <a:xfrm>
            <a:off x="5581651" y="557214"/>
            <a:ext cx="429577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1333" name="Rectangle 5"/>
          <p:cNvSpPr>
            <a:spLocks noChangeArrowheads="1"/>
          </p:cNvSpPr>
          <p:nvPr/>
        </p:nvSpPr>
        <p:spPr bwMode="auto">
          <a:xfrm>
            <a:off x="5575300" y="490538"/>
            <a:ext cx="1436688" cy="709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1334" name="Rectangle 6"/>
          <p:cNvSpPr>
            <a:spLocks noChangeArrowheads="1"/>
          </p:cNvSpPr>
          <p:nvPr/>
        </p:nvSpPr>
        <p:spPr bwMode="auto">
          <a:xfrm>
            <a:off x="5313364" y="2754313"/>
            <a:ext cx="1292225" cy="654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1335" name="Rectangle 7"/>
          <p:cNvSpPr>
            <a:spLocks noChangeArrowheads="1"/>
          </p:cNvSpPr>
          <p:nvPr/>
        </p:nvSpPr>
        <p:spPr bwMode="auto">
          <a:xfrm>
            <a:off x="2801939" y="5427663"/>
            <a:ext cx="2147887" cy="84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1336" name="Rectangle 8"/>
          <p:cNvSpPr>
            <a:spLocks noChangeArrowheads="1"/>
          </p:cNvSpPr>
          <p:nvPr/>
        </p:nvSpPr>
        <p:spPr bwMode="auto">
          <a:xfrm>
            <a:off x="5705475" y="6010276"/>
            <a:ext cx="522288" cy="347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1338" name="Rectangle 10"/>
          <p:cNvSpPr>
            <a:spLocks noChangeArrowheads="1"/>
          </p:cNvSpPr>
          <p:nvPr/>
        </p:nvSpPr>
        <p:spPr bwMode="auto">
          <a:xfrm>
            <a:off x="8359776" y="338138"/>
            <a:ext cx="1292225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1251342" name="Picture 14" descr="Untitled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/>
          <a:stretch>
            <a:fillRect/>
          </a:stretch>
        </p:blipFill>
        <p:spPr bwMode="auto">
          <a:xfrm>
            <a:off x="7988301" y="3243264"/>
            <a:ext cx="210026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1346" name="Text Box 18"/>
          <p:cNvSpPr txBox="1">
            <a:spLocks noChangeArrowheads="1"/>
          </p:cNvSpPr>
          <p:nvPr/>
        </p:nvSpPr>
        <p:spPr bwMode="auto">
          <a:xfrm>
            <a:off x="8156576" y="3875088"/>
            <a:ext cx="2003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>Citric acid</a:t>
            </a:r>
          </a:p>
        </p:txBody>
      </p:sp>
      <p:sp>
        <p:nvSpPr>
          <p:cNvPr id="25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4489" y="912814"/>
            <a:ext cx="3946525" cy="4848225"/>
          </a:xfrm>
          <a:noFill/>
        </p:spPr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Acetyl-CoA then </a:t>
            </a:r>
            <a:r>
              <a:rPr lang="en-US" altLang="en-US" smtClean="0">
                <a:solidFill>
                  <a:srgbClr val="FF0000"/>
                </a:solidFill>
              </a:rPr>
              <a:t>adds</a:t>
            </a:r>
            <a:r>
              <a:rPr lang="en-US" altLang="en-US" smtClean="0"/>
              <a:t> the 2-carbon acetyl group to a 4-carbon </a:t>
            </a:r>
            <a:r>
              <a:rPr lang="en-US" altLang="en-US" smtClean="0">
                <a:solidFill>
                  <a:srgbClr val="FF0000"/>
                </a:solidFill>
              </a:rPr>
              <a:t>compound</a:t>
            </a:r>
            <a:r>
              <a:rPr lang="en-US" altLang="en-US" smtClean="0"/>
              <a:t>, forming citric acid.</a:t>
            </a:r>
          </a:p>
        </p:txBody>
      </p:sp>
      <p:pic>
        <p:nvPicPr>
          <p:cNvPr id="1251347" name="Picture 19" descr="citricacid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0" r="76587" b="37074"/>
          <a:stretch>
            <a:fillRect/>
          </a:stretch>
        </p:blipFill>
        <p:spPr bwMode="auto">
          <a:xfrm>
            <a:off x="6702426" y="3175000"/>
            <a:ext cx="1439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1350" name="AutoShape 22"/>
          <p:cNvSpPr>
            <a:spLocks noChangeArrowheads="1"/>
          </p:cNvSpPr>
          <p:nvPr/>
        </p:nvSpPr>
        <p:spPr bwMode="auto">
          <a:xfrm rot="10800000">
            <a:off x="7213600" y="2990850"/>
            <a:ext cx="342900" cy="2540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1353" name="Freeform 25"/>
          <p:cNvSpPr>
            <a:spLocks/>
          </p:cNvSpPr>
          <p:nvPr/>
        </p:nvSpPr>
        <p:spPr bwMode="auto">
          <a:xfrm>
            <a:off x="7391401" y="3694114"/>
            <a:ext cx="695325" cy="4794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180"/>
              </a:cxn>
              <a:cxn ang="0">
                <a:pos x="84" y="294"/>
              </a:cxn>
              <a:cxn ang="0">
                <a:pos x="240" y="336"/>
              </a:cxn>
              <a:cxn ang="0">
                <a:pos x="438" y="336"/>
              </a:cxn>
              <a:cxn ang="0">
                <a:pos x="498" y="330"/>
              </a:cxn>
            </a:cxnLst>
            <a:rect l="0" t="0" r="r" b="b"/>
            <a:pathLst>
              <a:path w="498" h="343">
                <a:moveTo>
                  <a:pt x="12" y="0"/>
                </a:moveTo>
                <a:cubicBezTo>
                  <a:pt x="6" y="65"/>
                  <a:pt x="0" y="131"/>
                  <a:pt x="12" y="180"/>
                </a:cubicBezTo>
                <a:cubicBezTo>
                  <a:pt x="24" y="229"/>
                  <a:pt x="46" y="268"/>
                  <a:pt x="84" y="294"/>
                </a:cubicBezTo>
                <a:cubicBezTo>
                  <a:pt x="122" y="320"/>
                  <a:pt x="181" y="329"/>
                  <a:pt x="240" y="336"/>
                </a:cubicBezTo>
                <a:cubicBezTo>
                  <a:pt x="299" y="343"/>
                  <a:pt x="395" y="337"/>
                  <a:pt x="438" y="336"/>
                </a:cubicBezTo>
                <a:cubicBezTo>
                  <a:pt x="481" y="335"/>
                  <a:pt x="489" y="332"/>
                  <a:pt x="498" y="33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1354" name="AutoShape 26"/>
          <p:cNvSpPr>
            <a:spLocks noChangeArrowheads="1"/>
          </p:cNvSpPr>
          <p:nvPr/>
        </p:nvSpPr>
        <p:spPr bwMode="auto">
          <a:xfrm rot="5139405">
            <a:off x="7927975" y="4038600"/>
            <a:ext cx="342900" cy="2540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5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3017838" y="412750"/>
            <a:ext cx="6278562" cy="5226050"/>
          </a:xfrm>
        </p:spPr>
        <p:txBody>
          <a:bodyPr/>
          <a:lstStyle/>
          <a:p>
            <a:r>
              <a:rPr lang="en-US" altLang="en-US" sz="5400" dirty="0" smtClean="0"/>
              <a:t>What are the stages of cellular respiration? What happens in each? How much ATP is generated?</a:t>
            </a:r>
            <a:endParaRPr lang="en-US" altLang="en-US" sz="5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  <a:endParaRPr lang="en-US">
              <a:solidFill>
                <a:srgbClr val="535353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28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Krebs Cycle</a:t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Citric acid is broken down into a </a:t>
            </a:r>
            <a:r>
              <a:rPr lang="en-US" altLang="en-US" smtClean="0">
                <a:solidFill>
                  <a:srgbClr val="FF0000"/>
                </a:solidFill>
              </a:rPr>
              <a:t>5</a:t>
            </a:r>
            <a:r>
              <a:rPr lang="en-US" altLang="en-US" smtClean="0"/>
              <a:t>-carbon compound, then into a </a:t>
            </a:r>
            <a:r>
              <a:rPr lang="en-US" altLang="en-US" smtClean="0">
                <a:solidFill>
                  <a:srgbClr val="FF0000"/>
                </a:solidFill>
              </a:rPr>
              <a:t>4</a:t>
            </a:r>
            <a:r>
              <a:rPr lang="en-US" altLang="en-US" smtClean="0"/>
              <a:t>-carbon compound.</a:t>
            </a: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pic>
        <p:nvPicPr>
          <p:cNvPr id="26629" name="Picture 5" descr="citricac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933575"/>
            <a:ext cx="5573712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2359" name="Rectangle 7"/>
          <p:cNvSpPr>
            <a:spLocks noChangeArrowheads="1"/>
          </p:cNvSpPr>
          <p:nvPr/>
        </p:nvSpPr>
        <p:spPr bwMode="auto">
          <a:xfrm>
            <a:off x="6734176" y="2090739"/>
            <a:ext cx="1350963" cy="100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2360" name="Rectangle 8"/>
          <p:cNvSpPr>
            <a:spLocks noChangeArrowheads="1"/>
          </p:cNvSpPr>
          <p:nvPr/>
        </p:nvSpPr>
        <p:spPr bwMode="auto">
          <a:xfrm>
            <a:off x="6532564" y="2482851"/>
            <a:ext cx="333375" cy="392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2361" name="Rectangle 9"/>
          <p:cNvSpPr>
            <a:spLocks noChangeArrowheads="1"/>
          </p:cNvSpPr>
          <p:nvPr/>
        </p:nvSpPr>
        <p:spPr bwMode="auto">
          <a:xfrm>
            <a:off x="6456363" y="2511426"/>
            <a:ext cx="233362" cy="377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26633" name="Picture 4" descr="citric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062163"/>
            <a:ext cx="1574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2363" name="Freeform 11"/>
          <p:cNvSpPr>
            <a:spLocks/>
          </p:cNvSpPr>
          <p:nvPr/>
        </p:nvSpPr>
        <p:spPr bwMode="auto">
          <a:xfrm>
            <a:off x="7112000" y="2989263"/>
            <a:ext cx="1030288" cy="197485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93" y="0"/>
              </a:cxn>
              <a:cxn ang="0">
                <a:pos x="512" y="531"/>
              </a:cxn>
              <a:cxn ang="0">
                <a:pos x="649" y="1180"/>
              </a:cxn>
              <a:cxn ang="0">
                <a:pos x="466" y="1235"/>
              </a:cxn>
              <a:cxn ang="0">
                <a:pos x="347" y="1244"/>
              </a:cxn>
              <a:cxn ang="0">
                <a:pos x="210" y="1107"/>
              </a:cxn>
              <a:cxn ang="0">
                <a:pos x="302" y="750"/>
              </a:cxn>
              <a:cxn ang="0">
                <a:pos x="201" y="512"/>
              </a:cxn>
              <a:cxn ang="0">
                <a:pos x="91" y="284"/>
              </a:cxn>
              <a:cxn ang="0">
                <a:pos x="0" y="128"/>
              </a:cxn>
            </a:cxnLst>
            <a:rect l="0" t="0" r="r" b="b"/>
            <a:pathLst>
              <a:path w="649" h="1244">
                <a:moveTo>
                  <a:pt x="0" y="128"/>
                </a:moveTo>
                <a:lnTo>
                  <a:pt x="293" y="0"/>
                </a:lnTo>
                <a:lnTo>
                  <a:pt x="512" y="531"/>
                </a:lnTo>
                <a:lnTo>
                  <a:pt x="649" y="1180"/>
                </a:lnTo>
                <a:lnTo>
                  <a:pt x="466" y="1235"/>
                </a:lnTo>
                <a:lnTo>
                  <a:pt x="347" y="1244"/>
                </a:lnTo>
                <a:lnTo>
                  <a:pt x="210" y="1107"/>
                </a:lnTo>
                <a:lnTo>
                  <a:pt x="302" y="750"/>
                </a:lnTo>
                <a:lnTo>
                  <a:pt x="201" y="512"/>
                </a:lnTo>
                <a:lnTo>
                  <a:pt x="91" y="284"/>
                </a:lnTo>
                <a:lnTo>
                  <a:pt x="0" y="12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2365" name="Rectangle 13"/>
          <p:cNvSpPr>
            <a:spLocks noChangeArrowheads="1"/>
          </p:cNvSpPr>
          <p:nvPr/>
        </p:nvSpPr>
        <p:spPr bwMode="auto">
          <a:xfrm>
            <a:off x="6719889" y="4962525"/>
            <a:ext cx="1901825" cy="84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2366" name="Freeform 14"/>
          <p:cNvSpPr>
            <a:spLocks/>
          </p:cNvSpPr>
          <p:nvPr/>
        </p:nvSpPr>
        <p:spPr bwMode="auto">
          <a:xfrm>
            <a:off x="3817939" y="5283201"/>
            <a:ext cx="3424237" cy="1306513"/>
          </a:xfrm>
          <a:custGeom>
            <a:avLst/>
            <a:gdLst/>
            <a:ahLst/>
            <a:cxnLst>
              <a:cxn ang="0">
                <a:pos x="1993" y="311"/>
              </a:cxn>
              <a:cxn ang="0">
                <a:pos x="2157" y="439"/>
              </a:cxn>
              <a:cxn ang="0">
                <a:pos x="1901" y="622"/>
              </a:cxn>
              <a:cxn ang="0">
                <a:pos x="1526" y="768"/>
              </a:cxn>
              <a:cxn ang="0">
                <a:pos x="960" y="823"/>
              </a:cxn>
              <a:cxn ang="0">
                <a:pos x="384" y="576"/>
              </a:cxn>
              <a:cxn ang="0">
                <a:pos x="27" y="265"/>
              </a:cxn>
              <a:cxn ang="0">
                <a:pos x="0" y="55"/>
              </a:cxn>
              <a:cxn ang="0">
                <a:pos x="210" y="0"/>
              </a:cxn>
              <a:cxn ang="0">
                <a:pos x="393" y="91"/>
              </a:cxn>
              <a:cxn ang="0">
                <a:pos x="603" y="347"/>
              </a:cxn>
              <a:cxn ang="0">
                <a:pos x="1161" y="549"/>
              </a:cxn>
              <a:cxn ang="0">
                <a:pos x="1654" y="512"/>
              </a:cxn>
              <a:cxn ang="0">
                <a:pos x="1993" y="311"/>
              </a:cxn>
            </a:cxnLst>
            <a:rect l="0" t="0" r="r" b="b"/>
            <a:pathLst>
              <a:path w="2157" h="823">
                <a:moveTo>
                  <a:pt x="1993" y="311"/>
                </a:moveTo>
                <a:lnTo>
                  <a:pt x="2157" y="439"/>
                </a:lnTo>
                <a:lnTo>
                  <a:pt x="1901" y="622"/>
                </a:lnTo>
                <a:lnTo>
                  <a:pt x="1526" y="768"/>
                </a:lnTo>
                <a:lnTo>
                  <a:pt x="960" y="823"/>
                </a:lnTo>
                <a:lnTo>
                  <a:pt x="384" y="576"/>
                </a:lnTo>
                <a:lnTo>
                  <a:pt x="27" y="265"/>
                </a:lnTo>
                <a:lnTo>
                  <a:pt x="0" y="55"/>
                </a:lnTo>
                <a:lnTo>
                  <a:pt x="210" y="0"/>
                </a:lnTo>
                <a:lnTo>
                  <a:pt x="393" y="91"/>
                </a:lnTo>
                <a:lnTo>
                  <a:pt x="603" y="347"/>
                </a:lnTo>
                <a:lnTo>
                  <a:pt x="1161" y="549"/>
                </a:lnTo>
                <a:lnTo>
                  <a:pt x="1654" y="512"/>
                </a:lnTo>
                <a:lnTo>
                  <a:pt x="1993" y="31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2367" name="Rectangle 15"/>
          <p:cNvSpPr>
            <a:spLocks noChangeArrowheads="1"/>
          </p:cNvSpPr>
          <p:nvPr/>
        </p:nvSpPr>
        <p:spPr bwMode="auto">
          <a:xfrm>
            <a:off x="3048000" y="4513263"/>
            <a:ext cx="1582738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2368" name="Freeform 16"/>
          <p:cNvSpPr>
            <a:spLocks/>
          </p:cNvSpPr>
          <p:nvPr/>
        </p:nvSpPr>
        <p:spPr bwMode="auto">
          <a:xfrm>
            <a:off x="3482975" y="2133601"/>
            <a:ext cx="3106738" cy="2409825"/>
          </a:xfrm>
          <a:custGeom>
            <a:avLst/>
            <a:gdLst/>
            <a:ahLst/>
            <a:cxnLst>
              <a:cxn ang="0">
                <a:pos x="275" y="1454"/>
              </a:cxn>
              <a:cxn ang="0">
                <a:pos x="293" y="1207"/>
              </a:cxn>
              <a:cxn ang="0">
                <a:pos x="485" y="686"/>
              </a:cxn>
              <a:cxn ang="0">
                <a:pos x="805" y="402"/>
              </a:cxn>
              <a:cxn ang="0">
                <a:pos x="1225" y="247"/>
              </a:cxn>
              <a:cxn ang="0">
                <a:pos x="1500" y="238"/>
              </a:cxn>
              <a:cxn ang="0">
                <a:pos x="1655" y="283"/>
              </a:cxn>
              <a:cxn ang="0">
                <a:pos x="1728" y="302"/>
              </a:cxn>
              <a:cxn ang="0">
                <a:pos x="1838" y="302"/>
              </a:cxn>
              <a:cxn ang="0">
                <a:pos x="1948" y="219"/>
              </a:cxn>
              <a:cxn ang="0">
                <a:pos x="1957" y="101"/>
              </a:cxn>
              <a:cxn ang="0">
                <a:pos x="1829" y="0"/>
              </a:cxn>
              <a:cxn ang="0">
                <a:pos x="1719" y="27"/>
              </a:cxn>
              <a:cxn ang="0">
                <a:pos x="1417" y="9"/>
              </a:cxn>
              <a:cxn ang="0">
                <a:pos x="905" y="55"/>
              </a:cxn>
              <a:cxn ang="0">
                <a:pos x="448" y="311"/>
              </a:cxn>
              <a:cxn ang="0">
                <a:pos x="156" y="576"/>
              </a:cxn>
              <a:cxn ang="0">
                <a:pos x="9" y="978"/>
              </a:cxn>
              <a:cxn ang="0">
                <a:pos x="0" y="1426"/>
              </a:cxn>
              <a:cxn ang="0">
                <a:pos x="9" y="1499"/>
              </a:cxn>
              <a:cxn ang="0">
                <a:pos x="329" y="1518"/>
              </a:cxn>
              <a:cxn ang="0">
                <a:pos x="275" y="1317"/>
              </a:cxn>
            </a:cxnLst>
            <a:rect l="0" t="0" r="r" b="b"/>
            <a:pathLst>
              <a:path w="1957" h="1518">
                <a:moveTo>
                  <a:pt x="275" y="1454"/>
                </a:moveTo>
                <a:lnTo>
                  <a:pt x="293" y="1207"/>
                </a:lnTo>
                <a:lnTo>
                  <a:pt x="485" y="686"/>
                </a:lnTo>
                <a:lnTo>
                  <a:pt x="805" y="402"/>
                </a:lnTo>
                <a:lnTo>
                  <a:pt x="1225" y="247"/>
                </a:lnTo>
                <a:lnTo>
                  <a:pt x="1500" y="238"/>
                </a:lnTo>
                <a:lnTo>
                  <a:pt x="1655" y="283"/>
                </a:lnTo>
                <a:lnTo>
                  <a:pt x="1728" y="302"/>
                </a:lnTo>
                <a:lnTo>
                  <a:pt x="1838" y="302"/>
                </a:lnTo>
                <a:lnTo>
                  <a:pt x="1948" y="219"/>
                </a:lnTo>
                <a:lnTo>
                  <a:pt x="1957" y="101"/>
                </a:lnTo>
                <a:lnTo>
                  <a:pt x="1829" y="0"/>
                </a:lnTo>
                <a:lnTo>
                  <a:pt x="1719" y="27"/>
                </a:lnTo>
                <a:lnTo>
                  <a:pt x="1417" y="9"/>
                </a:lnTo>
                <a:lnTo>
                  <a:pt x="905" y="55"/>
                </a:lnTo>
                <a:lnTo>
                  <a:pt x="448" y="311"/>
                </a:lnTo>
                <a:lnTo>
                  <a:pt x="156" y="576"/>
                </a:lnTo>
                <a:lnTo>
                  <a:pt x="9" y="978"/>
                </a:lnTo>
                <a:lnTo>
                  <a:pt x="0" y="1426"/>
                </a:lnTo>
                <a:lnTo>
                  <a:pt x="9" y="1499"/>
                </a:lnTo>
                <a:lnTo>
                  <a:pt x="329" y="1518"/>
                </a:lnTo>
                <a:lnTo>
                  <a:pt x="275" y="1317"/>
                </a:ln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2370" name="Rectangle 18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524001" y="0"/>
            <a:ext cx="1928813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52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125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1252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65" grpId="0" animBg="1"/>
      <p:bldP spid="12523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pic>
        <p:nvPicPr>
          <p:cNvPr id="27651" name="Picture 27" descr="citricac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73289"/>
            <a:ext cx="42545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Krebs Cycle</a:t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14488" y="812801"/>
            <a:ext cx="8547100" cy="4848225"/>
          </a:xfrm>
          <a:noFill/>
        </p:spPr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Two more molecules of CO</a:t>
            </a:r>
            <a:r>
              <a:rPr lang="en-US" altLang="en-US" baseline="-25000" smtClean="0"/>
              <a:t>2</a:t>
            </a:r>
            <a:r>
              <a:rPr lang="en-US" altLang="en-US" smtClean="0"/>
              <a:t> are</a:t>
            </a:r>
            <a:r>
              <a:rPr lang="en-US" altLang="en-US" smtClean="0">
                <a:solidFill>
                  <a:srgbClr val="FF0000"/>
                </a:solidFill>
              </a:rPr>
              <a:t> released </a:t>
            </a:r>
            <a:r>
              <a:rPr lang="en-US" altLang="en-US" smtClean="0"/>
              <a:t>and electrons join NAD</a:t>
            </a:r>
            <a:r>
              <a:rPr lang="en-US" altLang="en-US" baseline="30000" smtClean="0"/>
              <a:t>+</a:t>
            </a:r>
            <a:r>
              <a:rPr lang="en-US" altLang="en-US" smtClean="0"/>
              <a:t> and FAD, forming NADH and FADH</a:t>
            </a:r>
            <a:r>
              <a:rPr lang="en-US" altLang="en-US" baseline="-25000" smtClean="0"/>
              <a:t>2</a:t>
            </a: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sp>
        <p:nvSpPr>
          <p:cNvPr id="1253392" name="Rectangle 16"/>
          <p:cNvSpPr>
            <a:spLocks noChangeArrowheads="1"/>
          </p:cNvSpPr>
          <p:nvPr/>
        </p:nvSpPr>
        <p:spPr bwMode="auto">
          <a:xfrm>
            <a:off x="5384801" y="6183313"/>
            <a:ext cx="1450975" cy="188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3393" name="Rectangle 17"/>
          <p:cNvSpPr>
            <a:spLocks noChangeArrowheads="1"/>
          </p:cNvSpPr>
          <p:nvPr/>
        </p:nvSpPr>
        <p:spPr bwMode="auto">
          <a:xfrm>
            <a:off x="5341938" y="6153150"/>
            <a:ext cx="565150" cy="160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3397" name="Rectangle 21"/>
          <p:cNvSpPr>
            <a:spLocks noChangeArrowheads="1"/>
          </p:cNvSpPr>
          <p:nvPr/>
        </p:nvSpPr>
        <p:spPr bwMode="auto">
          <a:xfrm>
            <a:off x="1900239" y="3659189"/>
            <a:ext cx="682625" cy="53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1253404" name="Picture 28" descr="co2arrws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4" y="5246688"/>
            <a:ext cx="102393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3405" name="Picture 29" descr="co2arr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9" y="2808289"/>
            <a:ext cx="166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3407" name="Picture 31" descr="nadhrrw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3438525"/>
            <a:ext cx="17319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3408" name="Picture 32" descr="nadhrrws2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5486401"/>
            <a:ext cx="154146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3409" name="Picture 33" descr="nadhrrws33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1"/>
          <a:stretch>
            <a:fillRect/>
          </a:stretch>
        </p:blipFill>
        <p:spPr bwMode="auto">
          <a:xfrm rot="21422346">
            <a:off x="4149725" y="1909763"/>
            <a:ext cx="118745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3410" name="Picture 34" descr="fad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768600"/>
            <a:ext cx="18811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5" descr="222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68900"/>
            <a:ext cx="2870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5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5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5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5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5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pic>
        <p:nvPicPr>
          <p:cNvPr id="28675" name="Picture 2" descr="citricac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73289"/>
            <a:ext cx="42545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Krebs Cycle</a:t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14488" y="812801"/>
            <a:ext cx="8547100" cy="4848225"/>
          </a:xfrm>
          <a:noFill/>
        </p:spPr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In addition, </a:t>
            </a:r>
            <a:r>
              <a:rPr lang="en-US" altLang="en-US" smtClean="0">
                <a:solidFill>
                  <a:srgbClr val="FF0000"/>
                </a:solidFill>
              </a:rPr>
              <a:t>one</a:t>
            </a:r>
            <a:r>
              <a:rPr lang="en-US" altLang="en-US" smtClean="0"/>
              <a:t> molecule of ATP is generated.</a:t>
            </a:r>
            <a:endParaRPr lang="en-US" altLang="en-US" baseline="-25000" smtClean="0"/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sp>
        <p:nvSpPr>
          <p:cNvPr id="1352709" name="Rectangle 5"/>
          <p:cNvSpPr>
            <a:spLocks noChangeArrowheads="1"/>
          </p:cNvSpPr>
          <p:nvPr/>
        </p:nvSpPr>
        <p:spPr bwMode="auto">
          <a:xfrm>
            <a:off x="5384801" y="6183313"/>
            <a:ext cx="1450975" cy="188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352710" name="Rectangle 6"/>
          <p:cNvSpPr>
            <a:spLocks noChangeArrowheads="1"/>
          </p:cNvSpPr>
          <p:nvPr/>
        </p:nvSpPr>
        <p:spPr bwMode="auto">
          <a:xfrm>
            <a:off x="5341938" y="6153150"/>
            <a:ext cx="565150" cy="160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352711" name="Rectangle 7"/>
          <p:cNvSpPr>
            <a:spLocks noChangeArrowheads="1"/>
          </p:cNvSpPr>
          <p:nvPr/>
        </p:nvSpPr>
        <p:spPr bwMode="auto">
          <a:xfrm>
            <a:off x="1900239" y="3659189"/>
            <a:ext cx="682625" cy="53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28681" name="Picture 9" descr="co2arrws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4" y="5246688"/>
            <a:ext cx="102393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co2arr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9" y="2808289"/>
            <a:ext cx="166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nadhrrw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3438525"/>
            <a:ext cx="17319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nadhrrws2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5486401"/>
            <a:ext cx="154146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nadhrrws33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1"/>
          <a:stretch>
            <a:fillRect/>
          </a:stretch>
        </p:blipFill>
        <p:spPr bwMode="auto">
          <a:xfrm rot="21422346">
            <a:off x="4098925" y="1941513"/>
            <a:ext cx="118745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fad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768600"/>
            <a:ext cx="18811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2719" name="Picture 15" descr="at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5051426"/>
            <a:ext cx="9969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Krebs Cycle</a:t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1255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14488" y="812801"/>
            <a:ext cx="8547100" cy="4848225"/>
          </a:xfrm>
          <a:noFill/>
        </p:spPr>
        <p:txBody>
          <a:bodyPr/>
          <a:lstStyle/>
          <a:p>
            <a:pPr marL="228600" lvl="2" eaLnBrk="1" hangingPunct="1"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altLang="en-US" smtClean="0"/>
              <a:t>The energy tally from </a:t>
            </a:r>
            <a:r>
              <a:rPr lang="en-US" altLang="en-US" smtClean="0">
                <a:solidFill>
                  <a:srgbClr val="FF0000"/>
                </a:solidFill>
              </a:rPr>
              <a:t>1</a:t>
            </a:r>
            <a:r>
              <a:rPr lang="en-US" altLang="en-US" smtClean="0"/>
              <a:t> molecule of pyruvic acid is </a:t>
            </a:r>
          </a:p>
          <a:p>
            <a:pPr marL="681038" lvl="3" indent="-3333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smtClean="0"/>
              <a:t>4 NADH</a:t>
            </a:r>
          </a:p>
          <a:p>
            <a:pPr marL="681038" lvl="3" indent="-3333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smtClean="0"/>
              <a:t>1 FADH</a:t>
            </a:r>
            <a:r>
              <a:rPr lang="en-US" altLang="en-US" baseline="-25000" smtClean="0"/>
              <a:t>2</a:t>
            </a:r>
            <a:endParaRPr lang="en-US" altLang="en-US" smtClean="0"/>
          </a:p>
          <a:p>
            <a:pPr marL="681038" lvl="3" indent="-3333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smtClean="0"/>
              <a:t>1 ATP</a:t>
            </a: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sp>
        <p:nvSpPr>
          <p:cNvPr id="1255439" name="Rectangle 15"/>
          <p:cNvSpPr>
            <a:spLocks noChangeArrowheads="1"/>
          </p:cNvSpPr>
          <p:nvPr/>
        </p:nvSpPr>
        <p:spPr bwMode="auto">
          <a:xfrm>
            <a:off x="5226050" y="2873376"/>
            <a:ext cx="622300" cy="377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5442" name="Rectangle 18"/>
          <p:cNvSpPr>
            <a:spLocks noChangeArrowheads="1"/>
          </p:cNvSpPr>
          <p:nvPr/>
        </p:nvSpPr>
        <p:spPr bwMode="auto">
          <a:xfrm>
            <a:off x="3903664" y="3570289"/>
            <a:ext cx="668337" cy="479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255449" name="Rectangle 25"/>
          <p:cNvSpPr>
            <a:spLocks noChangeArrowheads="1"/>
          </p:cNvSpPr>
          <p:nvPr/>
        </p:nvSpPr>
        <p:spPr bwMode="auto">
          <a:xfrm>
            <a:off x="7881938" y="45132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30723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sp>
        <p:nvSpPr>
          <p:cNvPr id="30724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smtClean="0"/>
          </a:p>
          <a:p>
            <a:pPr lvl="1" indent="0" eaLnBrk="1" hangingPunct="1">
              <a:buNone/>
            </a:pPr>
            <a:r>
              <a:rPr lang="en-US" altLang="en-US" smtClean="0"/>
              <a:t>How are high-energy electrons used by the electron transport chain?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31747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sp>
        <p:nvSpPr>
          <p:cNvPr id="31748" name="Rectangle 10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mtClean="0"/>
              <a:t>Electron Transport</a:t>
            </a:r>
          </a:p>
          <a:p>
            <a:pPr lvl="1" indent="0" eaLnBrk="1" hangingPunct="1">
              <a:buNone/>
            </a:pPr>
            <a:r>
              <a:rPr lang="en-US" altLang="en-US" smtClean="0"/>
              <a:t>The electron transport chain uses the high-energy </a:t>
            </a:r>
            <a:r>
              <a:rPr lang="en-US" altLang="en-US" smtClean="0">
                <a:solidFill>
                  <a:srgbClr val="FF0000"/>
                </a:solidFill>
              </a:rPr>
              <a:t>electrons</a:t>
            </a:r>
            <a:r>
              <a:rPr lang="en-US" altLang="en-US" smtClean="0"/>
              <a:t> from the Krebs cycle to </a:t>
            </a:r>
            <a:r>
              <a:rPr lang="en-US" altLang="en-US" smtClean="0">
                <a:solidFill>
                  <a:srgbClr val="FF0000"/>
                </a:solidFill>
              </a:rPr>
              <a:t>convert </a:t>
            </a:r>
            <a:r>
              <a:rPr lang="en-US" altLang="en-US" smtClean="0"/>
              <a:t>ADP into ATP.</a:t>
            </a: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pic>
        <p:nvPicPr>
          <p:cNvPr id="32772" name="Picture 1035" descr="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03425"/>
            <a:ext cx="636428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558" name="Picture 103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094288"/>
            <a:ext cx="1708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560" name="Picture 1040" descr="rrrro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510089"/>
            <a:ext cx="2006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569" name="Picture 1049" descr="ch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82738" y="909639"/>
            <a:ext cx="8642350" cy="4848225"/>
          </a:xfrm>
          <a:noFill/>
        </p:spPr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High-energy electrons from NADH and FADH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</a:t>
            </a:r>
            <a:r>
              <a:rPr lang="en-US" altLang="en-US" smtClean="0">
                <a:solidFill>
                  <a:srgbClr val="FF0000"/>
                </a:solidFill>
              </a:rPr>
              <a:t>passed</a:t>
            </a:r>
            <a:r>
              <a:rPr lang="en-US" altLang="en-US" smtClean="0"/>
              <a:t> along the electron transport chain from one carrier </a:t>
            </a:r>
            <a:r>
              <a:rPr lang="en-US" altLang="en-US" smtClean="0">
                <a:solidFill>
                  <a:srgbClr val="FF0000"/>
                </a:solidFill>
              </a:rPr>
              <a:t>protein</a:t>
            </a:r>
            <a:r>
              <a:rPr lang="en-US" altLang="en-US" smtClean="0"/>
              <a:t> to the next.</a:t>
            </a:r>
          </a:p>
        </p:txBody>
      </p:sp>
      <p:pic>
        <p:nvPicPr>
          <p:cNvPr id="1260578" name="Picture 1058" descr="electr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5110163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579" name="Picture 1059" descr="electr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1" y="4859338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580" name="Picture 1060" descr="electr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438467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581" name="Picture 1061" descr="electr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7672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0582" name="Rectangle 1062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1524000" y="0"/>
            <a:ext cx="20462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32782" name="Picture 5" descr="222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12975"/>
            <a:ext cx="27527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6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6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58382E-6 C 0.01024 -0.02728 0.02065 -0.05456 0.02708 -0.07399 C 0.0335 -0.09341 0.02968 -0.10867 0.03819 -0.1163 C 0.04669 -0.12393 0.06215 -0.12231 0.07777 -0.12046 " pathEditMode="relative" ptsTypes="aaaA">
                                      <p:cBhvr>
                                        <p:cTn id="21" dur="2000" fill="hold"/>
                                        <p:tgtEl>
                                          <p:spTgt spid="1260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1.32948E-6 C -0.00174 -0.01734 0.00277 -0.03445 0.00486 -0.04902 C 0.00694 -0.06358 -0.00122 -0.08624 0.00642 -0.08832 C 0.01406 -0.09017 0.03871 -0.06566 0.05087 -0.06104 C 0.06302 -0.05641 0.07118 -0.05873 0.07951 -0.06104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1260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4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3.3526E-6 C 0.01285 0.00023 0.0257 0.00046 0.03976 -0.00417 C 0.05382 -0.00879 0.07049 -0.0229 0.08421 -0.02752 C 0.09792 -0.03214 0.11129 -0.03353 0.12223 -0.03168 C 0.13317 -0.02983 0.14115 -0.02336 0.14931 -0.01688 " pathEditMode="relative" ptsTypes="aaaaA">
                                      <p:cBhvr>
                                        <p:cTn id="29" dur="2000" fill="hold"/>
                                        <p:tgtEl>
                                          <p:spTgt spid="1260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8844E-6 C 0.00799 -0.00069 0.0165 -0.00092 0.02587 0.00139 C 0.03525 0.0044 0.04532 0.01018 0.05521 0.01665 C 0.06546 0.02313 0.0757 0.02775 0.0856 0.03977 C 0.09549 0.0518 0.10695 0.07561 0.11355 0.08925 C 0.11997 0.10289 0.12275 0.11261 0.12587 0.12278 " pathEditMode="relative" rAng="0" ptsTypes="aaaaaA">
                                      <p:cBhvr>
                                        <p:cTn id="34" dur="2000" fill="hold"/>
                                        <p:tgtEl>
                                          <p:spTgt spid="1260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6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pic>
        <p:nvPicPr>
          <p:cNvPr id="33796" name="Picture 1028" descr="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03425"/>
            <a:ext cx="636428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3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094288"/>
            <a:ext cx="1708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32" descr="rrrro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510089"/>
            <a:ext cx="2006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36" descr="ch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9106" name="Picture 1042" descr="4=+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734050"/>
            <a:ext cx="14017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9107" name="Picture 1043" descr="aaaarr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4946651"/>
            <a:ext cx="16271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9108" name="Picture 1044" descr="2h2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994400"/>
            <a:ext cx="10048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82738" y="909639"/>
            <a:ext cx="8642350" cy="4848225"/>
          </a:xfrm>
          <a:noFill/>
        </p:spPr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At the end of the chain, an </a:t>
            </a:r>
            <a:r>
              <a:rPr lang="en-US" altLang="en-US" smtClean="0">
                <a:solidFill>
                  <a:srgbClr val="FF0000"/>
                </a:solidFill>
              </a:rPr>
              <a:t>enzyme</a:t>
            </a:r>
            <a:r>
              <a:rPr lang="en-US" altLang="en-US" smtClean="0"/>
              <a:t> combines these electrons with </a:t>
            </a:r>
            <a:r>
              <a:rPr lang="en-US" altLang="en-US" smtClean="0">
                <a:solidFill>
                  <a:srgbClr val="FF0000"/>
                </a:solidFill>
              </a:rPr>
              <a:t>hydrogen</a:t>
            </a:r>
            <a:r>
              <a:rPr lang="en-US" altLang="en-US" smtClean="0"/>
              <a:t> ions and oxygen to form </a:t>
            </a:r>
            <a:r>
              <a:rPr lang="en-US" altLang="en-US" smtClean="0">
                <a:solidFill>
                  <a:srgbClr val="FF0000"/>
                </a:solidFill>
              </a:rPr>
              <a:t>water</a:t>
            </a:r>
            <a:r>
              <a:rPr lang="en-US" altLang="en-US" smtClean="0"/>
              <a:t>.</a:t>
            </a:r>
          </a:p>
        </p:txBody>
      </p:sp>
      <p:pic>
        <p:nvPicPr>
          <p:cNvPr id="1369117" name="Picture 1053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5110163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9118" name="Picture 1054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1" y="4859338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9119" name="Picture 1055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438467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9120" name="Picture 1056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7672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58382E-6 C 0.01024 -0.02728 0.02065 -0.05456 0.02708 -0.07399 C 0.0335 -0.09341 0.02968 -0.10867 0.03819 -0.1163 C 0.04669 -0.12393 0.06215 -0.12231 0.07777 -0.12046 " pathEditMode="relative" ptsTypes="aaaA">
                                      <p:cBhvr>
                                        <p:cTn id="6" dur="2000" fill="hold"/>
                                        <p:tgtEl>
                                          <p:spTgt spid="1369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1.32948E-6 C -0.00174 -0.01734 0.00277 -0.03445 0.00486 -0.04902 C 0.00694 -0.06358 -0.00122 -0.08624 0.00642 -0.08832 C 0.01406 -0.09017 0.03871 -0.06566 0.05087 -0.06104 C 0.06302 -0.05641 0.07118 -0.05873 0.07951 -0.06104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369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4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3.3526E-6 C 0.01285 0.00023 0.0257 0.00046 0.03976 -0.00417 C 0.05382 -0.00879 0.07049 -0.0229 0.08421 -0.02752 C 0.09792 -0.03214 0.11129 -0.03353 0.12223 -0.03168 C 0.13317 -0.02983 0.14115 -0.02336 0.14931 -0.01688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1369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8844E-6 C 0.00799 -0.00069 0.0165 -0.00092 0.02587 0.00139 C 0.03525 0.0044 0.04532 0.01018 0.05521 0.01665 C 0.06546 0.02313 0.0757 0.02775 0.0856 0.03977 C 0.09549 0.0518 0.10695 0.07561 0.11355 0.08925 C 0.11997 0.10289 0.12275 0.11261 0.12587 0.12278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369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6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6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pic>
        <p:nvPicPr>
          <p:cNvPr id="34820" name="Picture 3" descr="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03425"/>
            <a:ext cx="636428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094288"/>
            <a:ext cx="1708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rrrro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510089"/>
            <a:ext cx="2006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ch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5" descr="4=+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734050"/>
            <a:ext cx="14017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6" descr="aaaarr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4946651"/>
            <a:ext cx="16271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7" descr="2h2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994400"/>
            <a:ext cx="10048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582738" y="909639"/>
            <a:ext cx="8642350" cy="4848225"/>
          </a:xfrm>
          <a:noFill/>
        </p:spPr>
        <p:txBody>
          <a:bodyPr/>
          <a:lstStyle/>
          <a:p>
            <a:pPr marL="284163" lvl="2" indent="0" eaLnBrk="1" hangingPunct="1">
              <a:buNone/>
            </a:pPr>
            <a:r>
              <a:rPr lang="en-US" altLang="en-US" smtClean="0"/>
              <a:t>As the </a:t>
            </a:r>
            <a:r>
              <a:rPr lang="en-US" altLang="en-US" smtClean="0">
                <a:solidFill>
                  <a:srgbClr val="FF0000"/>
                </a:solidFill>
              </a:rPr>
              <a:t>final </a:t>
            </a:r>
            <a:r>
              <a:rPr lang="en-US" altLang="en-US" smtClean="0"/>
              <a:t>electron acceptor of the electron transport chain,</a:t>
            </a:r>
            <a:r>
              <a:rPr lang="en-US" altLang="en-US" smtClean="0">
                <a:solidFill>
                  <a:srgbClr val="FF0000"/>
                </a:solidFill>
              </a:rPr>
              <a:t> oxygen </a:t>
            </a:r>
            <a:r>
              <a:rPr lang="en-US" altLang="en-US" smtClean="0"/>
              <a:t>gets rid of the low-energy electrons and </a:t>
            </a:r>
            <a:r>
              <a:rPr lang="en-US" altLang="en-US" smtClean="0">
                <a:solidFill>
                  <a:srgbClr val="FF0000"/>
                </a:solidFill>
              </a:rPr>
              <a:t>hydrogen</a:t>
            </a:r>
            <a:r>
              <a:rPr lang="en-US" altLang="en-US" smtClean="0"/>
              <a:t> ions.</a:t>
            </a:r>
          </a:p>
          <a:p>
            <a:pPr marL="284163" lvl="2" indent="0" eaLnBrk="1" hangingPunct="1">
              <a:buNone/>
            </a:pPr>
            <a:endParaRPr lang="en-US" altLang="en-US" smtClean="0"/>
          </a:p>
        </p:txBody>
      </p:sp>
      <p:pic>
        <p:nvPicPr>
          <p:cNvPr id="1371157" name="Picture 21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5110163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58" name="Picture 22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1" y="4859338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59" name="Picture 23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438467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60" name="Picture 24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7672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58382E-6 C 0.01024 -0.02728 0.02065 -0.05456 0.02708 -0.07399 C 0.0335 -0.09341 0.02968 -0.10867 0.03819 -0.1163 C 0.04669 -0.12393 0.06215 -0.12231 0.07777 -0.12046 " pathEditMode="relative" ptsTypes="aaaA">
                                      <p:cBhvr>
                                        <p:cTn id="6" dur="2000" fill="hold"/>
                                        <p:tgtEl>
                                          <p:spTgt spid="137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1.32948E-6 C -0.00174 -0.01734 0.00277 -0.03445 0.00486 -0.04902 C 0.00694 -0.06358 -0.00122 -0.08624 0.00642 -0.08832 C 0.01406 -0.09017 0.03871 -0.06566 0.05087 -0.06104 C 0.06302 -0.05641 0.07118 -0.05873 0.07951 -0.06104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371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4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3.3526E-6 C 0.01285 0.00023 0.0257 0.00046 0.03976 -0.00417 C 0.05382 -0.00879 0.07049 -0.0229 0.08421 -0.02752 C 0.09792 -0.03214 0.11129 -0.03353 0.12223 -0.03168 C 0.13317 -0.02983 0.14115 -0.02336 0.14931 -0.01688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1371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8844E-6 C 0.00799 -0.00069 0.0165 -0.00092 0.02587 0.00139 C 0.03525 0.0044 0.04532 0.01018 0.05521 0.01665 C 0.06546 0.02313 0.0757 0.02775 0.0856 0.03977 C 0.09549 0.0518 0.10695 0.07561 0.11355 0.08925 C 0.11997 0.10289 0.12275 0.11261 0.12587 0.12278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371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6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pic>
        <p:nvPicPr>
          <p:cNvPr id="35843" name="Picture 13" descr="4=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734050"/>
            <a:ext cx="14017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5" descr="2h2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994400"/>
            <a:ext cx="10048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pic>
        <p:nvPicPr>
          <p:cNvPr id="35846" name="Picture 3" descr="li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03425"/>
            <a:ext cx="636428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5251" name="Picture 19" descr="arr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2828926"/>
            <a:ext cx="5619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6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094288"/>
            <a:ext cx="1708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cha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582738" y="781051"/>
            <a:ext cx="8642350" cy="4848225"/>
          </a:xfrm>
          <a:noFill/>
        </p:spPr>
        <p:txBody>
          <a:bodyPr/>
          <a:lstStyle/>
          <a:p>
            <a:pPr marL="284163" lvl="2" indent="0" eaLnBrk="1" hangingPunct="1">
              <a:spcAft>
                <a:spcPct val="0"/>
              </a:spcAft>
              <a:buNone/>
            </a:pPr>
            <a:r>
              <a:rPr lang="en-US" altLang="en-US" smtClean="0"/>
              <a:t>When 2 high-energy electrons</a:t>
            </a:r>
            <a:r>
              <a:rPr lang="en-US" altLang="en-US" smtClean="0">
                <a:solidFill>
                  <a:srgbClr val="FF0000"/>
                </a:solidFill>
              </a:rPr>
              <a:t> move </a:t>
            </a:r>
            <a:r>
              <a:rPr lang="en-US" altLang="en-US" smtClean="0"/>
              <a:t>down the electron transport chain, their </a:t>
            </a:r>
            <a:r>
              <a:rPr lang="en-US" altLang="en-US" smtClean="0">
                <a:solidFill>
                  <a:srgbClr val="FF0000"/>
                </a:solidFill>
              </a:rPr>
              <a:t>energy</a:t>
            </a:r>
            <a:r>
              <a:rPr lang="en-US" altLang="en-US" smtClean="0"/>
              <a:t> is used to move hydrogen ions (H</a:t>
            </a:r>
            <a:r>
              <a:rPr lang="en-US" altLang="en-US" baseline="30000" smtClean="0"/>
              <a:t>+</a:t>
            </a:r>
            <a:r>
              <a:rPr lang="en-US" altLang="en-US" smtClean="0"/>
              <a:t>) </a:t>
            </a:r>
            <a:r>
              <a:rPr lang="en-US" altLang="en-US" smtClean="0">
                <a:solidFill>
                  <a:srgbClr val="FF0000"/>
                </a:solidFill>
              </a:rPr>
              <a:t>across</a:t>
            </a:r>
            <a:r>
              <a:rPr lang="en-US" altLang="en-US" smtClean="0"/>
              <a:t> the membrane.</a:t>
            </a:r>
          </a:p>
        </p:txBody>
      </p:sp>
      <p:pic>
        <p:nvPicPr>
          <p:cNvPr id="35851" name="Picture 7" descr="rrrrow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510089"/>
            <a:ext cx="2006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5252" name="Picture 20" descr="arrw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0">
            <a:off x="4614863" y="2846388"/>
            <a:ext cx="844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5255" name="Picture 23" descr="H==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6" y="5470526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5256" name="Picture 24" descr="H==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6" y="5216526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4" descr="aaaarr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4946651"/>
            <a:ext cx="16271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29" descr="cha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5266" name="Picture 34" descr="arrw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20">
            <a:off x="5854701" y="2705101"/>
            <a:ext cx="11731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5267" name="Picture 35" descr="H==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4581526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5268" name="Picture 36" descr="electr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5110163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5269" name="Picture 37" descr="electr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1" y="4859338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5270" name="Picture 38" descr="electr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438467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5271" name="Picture 39" descr="electr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7672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7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7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428E-7 L -0.11042 -0.319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75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59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1.94444E-6 -3.7037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1375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3642E-7 L 0.02639 -0.4358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75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2180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1329E-6 L -0.05156 -0.4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75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-202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58382E-6 C 0.01024 -0.02728 0.02065 -0.05456 0.02708 -0.07399 C 0.0335 -0.09341 0.02968 -0.10867 0.03819 -0.1163 C 0.04669 -0.12393 0.06215 -0.12231 0.07777 -0.12046 " pathEditMode="relative" ptsTypes="aaaA">
                                      <p:cBhvr>
                                        <p:cTn id="29" dur="2000" fill="hold"/>
                                        <p:tgtEl>
                                          <p:spTgt spid="1375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1.32948E-6 C -0.00174 -0.01734 0.00277 -0.03445 0.00486 -0.04902 C 0.00694 -0.06358 -0.00122 -0.08624 0.00642 -0.08832 C 0.01406 -0.09017 0.03871 -0.06566 0.05087 -0.06104 C 0.06302 -0.05641 0.07118 -0.05873 0.07951 -0.06104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1375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45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3.3526E-6 C 0.01285 0.00023 0.0257 0.00046 0.03976 -0.00417 C 0.05382 -0.00879 0.07049 -0.0229 0.08421 -0.02752 C 0.09792 -0.03214 0.11129 -0.03353 0.12223 -0.03168 C 0.13317 -0.02983 0.14115 -0.02336 0.14931 -0.01688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1375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8844E-6 C 0.00799 -0.00069 0.0165 -0.00092 0.02587 0.00139 C 0.03525 0.0044 0.04532 0.01018 0.05521 0.01665 C 0.06546 0.02313 0.0757 0.02775 0.0856 0.03977 C 0.09549 0.0518 0.10695 0.07561 0.11355 0.08925 C 0.11997 0.10289 0.12275 0.11261 0.12587 0.12278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137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6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 bwMode="auto">
          <a:xfrm>
            <a:off x="1981200" y="549275"/>
            <a:ext cx="8229600" cy="54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Learning Objectives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981200" y="1189039"/>
            <a:ext cx="8229600" cy="237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A6A6A6"/>
              </a:buClr>
            </a:pPr>
            <a:r>
              <a:rPr lang="en-US" altLang="en-US" smtClean="0">
                <a:ea typeface="ＭＳ Ｐゴシック" panose="020B0600070205080204" pitchFamily="34" charset="-128"/>
              </a:rPr>
              <a:t>Identify what happens during glycolysis.</a:t>
            </a:r>
          </a:p>
          <a:p>
            <a:pPr eaLnBrk="1" hangingPunct="1">
              <a:buClr>
                <a:srgbClr val="A6A6A6"/>
              </a:buClr>
            </a:pPr>
            <a:r>
              <a:rPr lang="en-US" altLang="en-US" smtClean="0">
                <a:ea typeface="ＭＳ Ｐゴシック" panose="020B0600070205080204" pitchFamily="34" charset="-128"/>
              </a:rPr>
              <a:t>Identify what happens during the Krebs cycle.</a:t>
            </a:r>
          </a:p>
          <a:p>
            <a:pPr eaLnBrk="1" hangingPunct="1">
              <a:buClr>
                <a:srgbClr val="A6A6A6"/>
              </a:buClr>
            </a:pPr>
            <a:r>
              <a:rPr lang="en-US" altLang="en-US" smtClean="0">
                <a:ea typeface="ＭＳ Ｐゴシック" panose="020B0600070205080204" pitchFamily="34" charset="-128"/>
              </a:rPr>
              <a:t>Explain how the electron transport chain uses high-energy electrons from glycolysis and the Krebs cycle.</a:t>
            </a:r>
          </a:p>
          <a:p>
            <a:pPr eaLnBrk="1" hangingPunct="1">
              <a:buClr>
                <a:srgbClr val="A6A6A6"/>
              </a:buClr>
            </a:pPr>
            <a:r>
              <a:rPr lang="en-US" altLang="en-US" smtClean="0">
                <a:ea typeface="ＭＳ Ｐゴシック" panose="020B0600070205080204" pitchFamily="34" charset="-128"/>
              </a:rPr>
              <a:t>Calculate how much ATP cellular respiration generates.</a:t>
            </a:r>
          </a:p>
          <a:p>
            <a:pPr eaLnBrk="1" hangingPunct="1">
              <a:buClr>
                <a:srgbClr val="A6A6A6"/>
              </a:buClr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pic>
        <p:nvPicPr>
          <p:cNvPr id="36867" name="Picture 2" descr="4=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734050"/>
            <a:ext cx="14017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2h2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994400"/>
            <a:ext cx="10048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pic>
        <p:nvPicPr>
          <p:cNvPr id="36870" name="Picture 5" descr="li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03425"/>
            <a:ext cx="636428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300" name="Picture 20" descr="arrw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0">
            <a:off x="4614863" y="2846388"/>
            <a:ext cx="844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286" name="Picture 6" descr="arrw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2828926"/>
            <a:ext cx="5619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287" name="Picture 7" descr="arrw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20">
            <a:off x="5854701" y="2705101"/>
            <a:ext cx="11731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094288"/>
            <a:ext cx="1708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2" descr="cha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6" descr="electr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7672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582738" y="909639"/>
            <a:ext cx="8642350" cy="4848225"/>
          </a:xfrm>
          <a:noFill/>
        </p:spPr>
        <p:txBody>
          <a:bodyPr/>
          <a:lstStyle/>
          <a:p>
            <a:pPr marL="284163" lvl="2" indent="0" eaLnBrk="1" hangingPunct="1">
              <a:spcAft>
                <a:spcPct val="0"/>
              </a:spcAft>
              <a:buNone/>
            </a:pPr>
            <a:r>
              <a:rPr lang="en-US" altLang="en-US" smtClean="0"/>
              <a:t>During electron transport, H</a:t>
            </a:r>
            <a:r>
              <a:rPr lang="en-US" altLang="en-US" baseline="30000" smtClean="0"/>
              <a:t>+ </a:t>
            </a:r>
            <a:r>
              <a:rPr lang="en-US" altLang="en-US" smtClean="0"/>
              <a:t>ions </a:t>
            </a:r>
            <a:r>
              <a:rPr lang="en-US" altLang="en-US" smtClean="0">
                <a:solidFill>
                  <a:srgbClr val="FF0000"/>
                </a:solidFill>
              </a:rPr>
              <a:t>build</a:t>
            </a:r>
            <a:r>
              <a:rPr lang="en-US" altLang="en-US" smtClean="0"/>
              <a:t> up in the intermembrane space, so it is </a:t>
            </a:r>
            <a:r>
              <a:rPr lang="en-US" altLang="en-US" smtClean="0">
                <a:solidFill>
                  <a:srgbClr val="FF0000"/>
                </a:solidFill>
              </a:rPr>
              <a:t>positively</a:t>
            </a:r>
            <a:r>
              <a:rPr lang="en-US" altLang="en-US" smtClean="0"/>
              <a:t> charged.</a:t>
            </a:r>
          </a:p>
        </p:txBody>
      </p:sp>
      <p:pic>
        <p:nvPicPr>
          <p:cNvPr id="36878" name="Picture 19" descr="rrrrow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510089"/>
            <a:ext cx="2006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3" descr="aaaarr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4946651"/>
            <a:ext cx="16271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305" name="Picture 25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342900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306" name="Picture 26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321151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3" descr="electr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152900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14" descr="electr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1" y="4305300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15" descr="electr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313238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301" name="Picture 21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6" y="5470526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302" name="Picture 22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6" y="5216526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304" name="Picture 24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4581526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310" name="Picture 30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67970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311" name="Picture 31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4" y="548005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312" name="Picture 32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4" y="522605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7313" name="Picture 33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459105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7314" name="Rectangle 34">
            <a:hlinkClick r:id="rId15" action="ppaction://hlinkfile"/>
          </p:cNvPr>
          <p:cNvSpPr>
            <a:spLocks noChangeArrowheads="1"/>
          </p:cNvSpPr>
          <p:nvPr/>
        </p:nvSpPr>
        <p:spPr bwMode="auto">
          <a:xfrm>
            <a:off x="1524001" y="1"/>
            <a:ext cx="21050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7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7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1.94444E-6 -3.7037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1377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3642E-7 L 0.02483 -0.433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77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-2168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1329E-6 L -0.05313 -0.4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77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203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428E-7 L -0.11198 -0.319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77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15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1.94444E-6 -3.7037E-6 " pathEditMode="relative" ptsTypes="AA">
                                      <p:cBhvr>
                                        <p:cTn id="69" dur="2000" fill="hold"/>
                                        <p:tgtEl>
                                          <p:spTgt spid="1377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38 L 0.02535 -0.4330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77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-2159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994E-6 L -0.05313 -0.402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77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2013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7919E-6 L -0.11025 -0.32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77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pic>
        <p:nvPicPr>
          <p:cNvPr id="37891" name="Picture 2" descr="4=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734050"/>
            <a:ext cx="14017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2h2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994400"/>
            <a:ext cx="10048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pic>
        <p:nvPicPr>
          <p:cNvPr id="37894" name="Picture 5" descr="li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03425"/>
            <a:ext cx="636428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arrw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0">
            <a:off x="4614863" y="2846388"/>
            <a:ext cx="844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7" descr="arrw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2828926"/>
            <a:ext cx="5619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8" descr="arrw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20">
            <a:off x="5854701" y="2705101"/>
            <a:ext cx="11731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1" descr="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094288"/>
            <a:ext cx="1708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3" descr="cha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4" descr="electr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7672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582738" y="909639"/>
            <a:ext cx="8642350" cy="4848225"/>
          </a:xfrm>
          <a:noFill/>
        </p:spPr>
        <p:txBody>
          <a:bodyPr/>
          <a:lstStyle/>
          <a:p>
            <a:pPr marL="284163" lvl="2" indent="0" eaLnBrk="1" hangingPunct="1">
              <a:buNone/>
            </a:pPr>
            <a:r>
              <a:rPr lang="en-US" altLang="en-US" smtClean="0"/>
              <a:t>The other side of the membrane, from which those H</a:t>
            </a:r>
            <a:r>
              <a:rPr lang="en-US" altLang="en-US" baseline="30000" smtClean="0"/>
              <a:t>+ </a:t>
            </a:r>
            <a:r>
              <a:rPr lang="en-US" altLang="en-US" smtClean="0"/>
              <a:t>ions are </a:t>
            </a:r>
            <a:r>
              <a:rPr lang="en-US" altLang="en-US" smtClean="0">
                <a:solidFill>
                  <a:srgbClr val="FF0000"/>
                </a:solidFill>
              </a:rPr>
              <a:t>taken</a:t>
            </a:r>
            <a:r>
              <a:rPr lang="en-US" altLang="en-US" smtClean="0"/>
              <a:t>, is now </a:t>
            </a:r>
            <a:r>
              <a:rPr lang="en-US" altLang="en-US" smtClean="0">
                <a:solidFill>
                  <a:srgbClr val="FF0000"/>
                </a:solidFill>
              </a:rPr>
              <a:t>negatively</a:t>
            </a:r>
            <a:r>
              <a:rPr lang="en-US" altLang="en-US" smtClean="0"/>
              <a:t> charged.</a:t>
            </a:r>
          </a:p>
          <a:p>
            <a:pPr marL="284163" lvl="2" indent="0" eaLnBrk="1" hangingPunct="1">
              <a:buNone/>
            </a:pPr>
            <a:endParaRPr lang="en-US" altLang="en-US" smtClean="0"/>
          </a:p>
        </p:txBody>
      </p:sp>
      <p:pic>
        <p:nvPicPr>
          <p:cNvPr id="37902" name="Picture 17" descr="rrrrow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510089"/>
            <a:ext cx="2006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8" descr="aaaarr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4946651"/>
            <a:ext cx="16271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9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342900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0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321151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21" descr="electr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152900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22" descr="electr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1" y="4305300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3" descr="electr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313238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4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4" y="2509839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25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245745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26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6" y="237331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8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67970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pic>
        <p:nvPicPr>
          <p:cNvPr id="38915" name="Picture 2" descr="4=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734050"/>
            <a:ext cx="14017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2h2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994400"/>
            <a:ext cx="10048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pic>
        <p:nvPicPr>
          <p:cNvPr id="38918" name="Picture 5" descr="li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4" y="2003425"/>
            <a:ext cx="6364287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9042401" y="2849563"/>
            <a:ext cx="13319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ATP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synthase</a:t>
            </a:r>
          </a:p>
        </p:txBody>
      </p:sp>
      <p:sp>
        <p:nvSpPr>
          <p:cNvPr id="1383434" name="Line 10"/>
          <p:cNvSpPr>
            <a:spLocks noChangeShapeType="1"/>
          </p:cNvSpPr>
          <p:nvPr/>
        </p:nvSpPr>
        <p:spPr bwMode="auto">
          <a:xfrm flipH="1">
            <a:off x="8201026" y="3314700"/>
            <a:ext cx="828675" cy="66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38921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094288"/>
            <a:ext cx="1708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3" descr="cha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4" descr="electr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7672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582738" y="909639"/>
            <a:ext cx="8642350" cy="4848225"/>
          </a:xfrm>
          <a:noFill/>
        </p:spPr>
        <p:txBody>
          <a:bodyPr/>
          <a:lstStyle/>
          <a:p>
            <a:pPr marL="284163" lvl="2" indent="0" eaLnBrk="1" hangingPunct="1">
              <a:buNone/>
            </a:pPr>
            <a:r>
              <a:rPr lang="en-US" altLang="en-US" smtClean="0"/>
              <a:t>The</a:t>
            </a:r>
            <a:r>
              <a:rPr lang="en-US" altLang="en-US" smtClean="0">
                <a:solidFill>
                  <a:srgbClr val="FF0000"/>
                </a:solidFill>
              </a:rPr>
              <a:t> inner </a:t>
            </a:r>
            <a:r>
              <a:rPr lang="en-US" altLang="en-US" smtClean="0"/>
              <a:t>membranes of the mitochondria contain protein spheres called ATP synthases.</a:t>
            </a:r>
          </a:p>
        </p:txBody>
      </p:sp>
      <p:pic>
        <p:nvPicPr>
          <p:cNvPr id="38925" name="Picture 17" descr="rrrrow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510089"/>
            <a:ext cx="2006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8" descr="aaaarr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4946651"/>
            <a:ext cx="16271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1" descr="electr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152900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2" descr="electr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1" y="4305300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23" descr="electr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313238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37" descr="arrw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0">
            <a:off x="4614863" y="2846388"/>
            <a:ext cx="844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38" descr="arrw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2828926"/>
            <a:ext cx="5619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39" descr="arrw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20">
            <a:off x="5854701" y="2705101"/>
            <a:ext cx="11731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40" descr="cha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41" descr="electr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7672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42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342900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43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321151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Picture 44" descr="electr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152900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45" descr="electr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1" y="4305300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46" descr="electr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313238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47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4" y="2509839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1" name="Picture 48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245745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Picture 49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6" y="237331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3474" name="Picture 50" descr="H===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67970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pic>
        <p:nvPicPr>
          <p:cNvPr id="39939" name="Picture 35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"/>
          <a:stretch>
            <a:fillRect/>
          </a:stretch>
        </p:blipFill>
        <p:spPr bwMode="auto">
          <a:xfrm>
            <a:off x="2620964" y="2028826"/>
            <a:ext cx="623252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7050" y="923926"/>
            <a:ext cx="8870950" cy="4848225"/>
          </a:xfrm>
          <a:noFill/>
        </p:spPr>
        <p:txBody>
          <a:bodyPr/>
          <a:lstStyle/>
          <a:p>
            <a:pPr marL="284163" lvl="2" indent="0" eaLnBrk="1" hangingPunct="1">
              <a:buNone/>
            </a:pPr>
            <a:r>
              <a:rPr lang="en-US" altLang="en-US" smtClean="0"/>
              <a:t>As H</a:t>
            </a:r>
            <a:r>
              <a:rPr lang="en-US" altLang="en-US" baseline="30000" smtClean="0"/>
              <a:t>+</a:t>
            </a:r>
            <a:r>
              <a:rPr lang="en-US" altLang="en-US" smtClean="0"/>
              <a:t> ions</a:t>
            </a:r>
            <a:r>
              <a:rPr lang="en-US" altLang="en-US" smtClean="0">
                <a:solidFill>
                  <a:srgbClr val="FF0000"/>
                </a:solidFill>
              </a:rPr>
              <a:t> escape </a:t>
            </a:r>
            <a:r>
              <a:rPr lang="en-US" altLang="en-US" smtClean="0"/>
              <a:t>through channels into these proteins, the ATP synthase </a:t>
            </a:r>
            <a:r>
              <a:rPr lang="en-US" altLang="en-US" smtClean="0">
                <a:solidFill>
                  <a:srgbClr val="FF0000"/>
                </a:solidFill>
              </a:rPr>
              <a:t>spins</a:t>
            </a:r>
            <a:r>
              <a:rPr lang="en-US" altLang="en-US" smtClean="0"/>
              <a:t>.</a:t>
            </a:r>
          </a:p>
          <a:p>
            <a:pPr marL="284163" lvl="2" indent="0" eaLnBrk="1" hangingPunct="1">
              <a:buNone/>
            </a:pPr>
            <a:endParaRPr lang="en-US" altLang="en-US" smtClean="0"/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8921751" y="3411539"/>
            <a:ext cx="1147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ATP 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synthase</a:t>
            </a:r>
          </a:p>
        </p:txBody>
      </p:sp>
      <p:sp>
        <p:nvSpPr>
          <p:cNvPr id="1418251" name="Line 11"/>
          <p:cNvSpPr>
            <a:spLocks noChangeShapeType="1"/>
          </p:cNvSpPr>
          <p:nvPr/>
        </p:nvSpPr>
        <p:spPr bwMode="auto">
          <a:xfrm flipH="1">
            <a:off x="8213725" y="3705225"/>
            <a:ext cx="742950" cy="539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39944" name="Rectangle 27"/>
          <p:cNvSpPr>
            <a:spLocks noChangeArrowheads="1"/>
          </p:cNvSpPr>
          <p:nvPr/>
        </p:nvSpPr>
        <p:spPr bwMode="auto">
          <a:xfrm>
            <a:off x="9050338" y="2435225"/>
            <a:ext cx="1147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1418268" name="Line 28"/>
          <p:cNvSpPr>
            <a:spLocks noChangeShapeType="1"/>
          </p:cNvSpPr>
          <p:nvPr/>
        </p:nvSpPr>
        <p:spPr bwMode="auto">
          <a:xfrm flipH="1">
            <a:off x="8002589" y="2760664"/>
            <a:ext cx="1101725" cy="681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39946" name="Picture 30" descr="H===2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9539" y="2833689"/>
            <a:ext cx="471487" cy="422275"/>
          </a:xfrm>
          <a:noFill/>
        </p:spPr>
      </p:pic>
      <p:pic>
        <p:nvPicPr>
          <p:cNvPr id="39947" name="Picture 68" descr="arrw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0">
            <a:off x="4614863" y="2846388"/>
            <a:ext cx="844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69" descr="arr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2828926"/>
            <a:ext cx="5619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70" descr="arrw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20">
            <a:off x="5854701" y="2705101"/>
            <a:ext cx="11731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71" descr="cha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72" descr="electr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7672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73" descr="H===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342900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74" descr="H===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321151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75" descr="electr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152900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76" descr="electr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1" y="4305300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77" descr="electr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313238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78" descr="H===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4" y="2509839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79" descr="H===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245745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80" descr="H===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6" y="237331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82" descr="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094288"/>
            <a:ext cx="1708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83" descr="rrrrow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510089"/>
            <a:ext cx="2006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327" name="Picture 87" descr="red-arr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48"/>
          <a:stretch>
            <a:fillRect/>
          </a:stretch>
        </p:blipFill>
        <p:spPr bwMode="auto">
          <a:xfrm rot="199930">
            <a:off x="7278688" y="2913063"/>
            <a:ext cx="996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3" name="Picture 37" descr="atpsynthas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2955926"/>
            <a:ext cx="12811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65" name="Picture 25" descr="arrw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9" y="2203451"/>
            <a:ext cx="1798637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66" name="Picture 26" descr="H===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1" y="203676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6" name="Picture 88" descr="4=+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734050"/>
            <a:ext cx="14017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7" name="Picture 89" descr="2h2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994400"/>
            <a:ext cx="10048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8" name="Picture 90" descr="aaaarrw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4946651"/>
            <a:ext cx="16271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0405E-6 L 0.17934 0.40578 " pathEditMode="relative" ptsTypes="AA">
                                      <p:cBhvr>
                                        <p:cTn id="15" dur="2000" fill="hold"/>
                                        <p:tgtEl>
                                          <p:spTgt spid="1418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1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pic>
        <p:nvPicPr>
          <p:cNvPr id="40963" name="Picture 2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"/>
          <a:stretch>
            <a:fillRect/>
          </a:stretch>
        </p:blipFill>
        <p:spPr bwMode="auto">
          <a:xfrm>
            <a:off x="2620964" y="2028826"/>
            <a:ext cx="623252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Electron Transport</a:t>
            </a:r>
          </a:p>
        </p:txBody>
      </p:sp>
      <p:sp>
        <p:nvSpPr>
          <p:cNvPr id="4096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7050" y="923926"/>
            <a:ext cx="8870950" cy="4848225"/>
          </a:xfrm>
          <a:noFill/>
        </p:spPr>
        <p:txBody>
          <a:bodyPr/>
          <a:lstStyle/>
          <a:p>
            <a:pPr marL="284163" lvl="2" indent="0" eaLnBrk="1" hangingPunct="1">
              <a:spcAft>
                <a:spcPct val="0"/>
              </a:spcAft>
              <a:buNone/>
            </a:pPr>
            <a:r>
              <a:rPr lang="en-US" altLang="en-US" smtClean="0"/>
              <a:t>As it </a:t>
            </a:r>
            <a:r>
              <a:rPr lang="en-US" altLang="en-US" smtClean="0">
                <a:solidFill>
                  <a:srgbClr val="FF0000"/>
                </a:solidFill>
              </a:rPr>
              <a:t>rotates</a:t>
            </a:r>
            <a:r>
              <a:rPr lang="en-US" altLang="en-US" smtClean="0"/>
              <a:t>, the enzyme grabs a low-energy ADP, attaching a phosphate, forming high-energy </a:t>
            </a:r>
            <a:r>
              <a:rPr lang="en-US" altLang="en-US" smtClean="0">
                <a:solidFill>
                  <a:srgbClr val="FF0000"/>
                </a:solidFill>
              </a:rPr>
              <a:t>ATP</a:t>
            </a:r>
            <a:r>
              <a:rPr lang="en-US" altLang="en-US" smtClean="0"/>
              <a:t>.</a:t>
            </a:r>
          </a:p>
        </p:txBody>
      </p:sp>
      <p:sp>
        <p:nvSpPr>
          <p:cNvPr id="1420324" name="Freeform 36"/>
          <p:cNvSpPr>
            <a:spLocks/>
          </p:cNvSpPr>
          <p:nvPr/>
        </p:nvSpPr>
        <p:spPr bwMode="auto">
          <a:xfrm>
            <a:off x="9169400" y="4637088"/>
            <a:ext cx="757238" cy="692150"/>
          </a:xfrm>
          <a:custGeom>
            <a:avLst/>
            <a:gdLst/>
            <a:ahLst/>
            <a:cxnLst>
              <a:cxn ang="0">
                <a:pos x="60" y="48"/>
              </a:cxn>
              <a:cxn ang="0">
                <a:pos x="104" y="148"/>
              </a:cxn>
              <a:cxn ang="0">
                <a:pos x="64" y="164"/>
              </a:cxn>
              <a:cxn ang="0">
                <a:pos x="0" y="168"/>
              </a:cxn>
              <a:cxn ang="0">
                <a:pos x="32" y="244"/>
              </a:cxn>
              <a:cxn ang="0">
                <a:pos x="36" y="352"/>
              </a:cxn>
              <a:cxn ang="0">
                <a:pos x="236" y="464"/>
              </a:cxn>
              <a:cxn ang="0">
                <a:pos x="424" y="432"/>
              </a:cxn>
              <a:cxn ang="0">
                <a:pos x="396" y="252"/>
              </a:cxn>
              <a:cxn ang="0">
                <a:pos x="508" y="80"/>
              </a:cxn>
              <a:cxn ang="0">
                <a:pos x="300" y="0"/>
              </a:cxn>
              <a:cxn ang="0">
                <a:pos x="84" y="68"/>
              </a:cxn>
            </a:cxnLst>
            <a:rect l="0" t="0" r="r" b="b"/>
            <a:pathLst>
              <a:path w="508" h="464">
                <a:moveTo>
                  <a:pt x="60" y="48"/>
                </a:moveTo>
                <a:lnTo>
                  <a:pt x="104" y="148"/>
                </a:lnTo>
                <a:lnTo>
                  <a:pt x="64" y="164"/>
                </a:lnTo>
                <a:lnTo>
                  <a:pt x="0" y="168"/>
                </a:lnTo>
                <a:lnTo>
                  <a:pt x="32" y="244"/>
                </a:lnTo>
                <a:lnTo>
                  <a:pt x="36" y="352"/>
                </a:lnTo>
                <a:lnTo>
                  <a:pt x="236" y="464"/>
                </a:lnTo>
                <a:lnTo>
                  <a:pt x="424" y="432"/>
                </a:lnTo>
                <a:lnTo>
                  <a:pt x="396" y="252"/>
                </a:lnTo>
                <a:lnTo>
                  <a:pt x="508" y="80"/>
                </a:lnTo>
                <a:lnTo>
                  <a:pt x="300" y="0"/>
                </a:lnTo>
                <a:lnTo>
                  <a:pt x="84" y="68"/>
                </a:ln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1420332" name="Picture 44" descr="ATP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6" y="4306888"/>
            <a:ext cx="17891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0333" name="Rectangle 45"/>
          <p:cNvSpPr>
            <a:spLocks noChangeArrowheads="1"/>
          </p:cNvSpPr>
          <p:nvPr/>
        </p:nvSpPr>
        <p:spPr bwMode="auto">
          <a:xfrm>
            <a:off x="7561263" y="4884739"/>
            <a:ext cx="1147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ATP</a:t>
            </a:r>
          </a:p>
        </p:txBody>
      </p:sp>
      <p:pic>
        <p:nvPicPr>
          <p:cNvPr id="1420334" name="Picture 46" descr="a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4559301"/>
            <a:ext cx="8064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48" descr="arrw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0">
            <a:off x="4614863" y="2846388"/>
            <a:ext cx="844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49" descr="arrw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2828926"/>
            <a:ext cx="5619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50" descr="arrw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20">
            <a:off x="5854701" y="2705101"/>
            <a:ext cx="11731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51" descr="cha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4105276"/>
            <a:ext cx="43973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52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76725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53" descr="H==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342900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54" descr="H==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321151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55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152900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56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1" y="4305300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57" descr="elec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313238"/>
            <a:ext cx="41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58" descr="H==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4" y="2509839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59" descr="H==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245745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2" name="Picture 60" descr="H==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6" y="237331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3" name="Picture 61" descr="H==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679701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Picture 64" descr="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094288"/>
            <a:ext cx="1708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5" name="Picture 65" descr="rrrrow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510089"/>
            <a:ext cx="2006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0356" name="Picture 68" descr="red-arr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48"/>
          <a:stretch>
            <a:fillRect/>
          </a:stretch>
        </p:blipFill>
        <p:spPr bwMode="auto">
          <a:xfrm rot="199930">
            <a:off x="7278688" y="2913063"/>
            <a:ext cx="996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Picture 32" descr="atpsynthas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2955926"/>
            <a:ext cx="12811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0321" name="Picture 33" descr="arrw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9" y="2254251"/>
            <a:ext cx="1798637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0328" name="Picture 40" descr="H==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1" y="2036764"/>
            <a:ext cx="485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0" name="Picture 69" descr="4=+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734050"/>
            <a:ext cx="14017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1" name="Picture 70" descr="2h2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994400"/>
            <a:ext cx="10048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2" name="Picture 71" descr="aaaarrw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4946651"/>
            <a:ext cx="16271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3" name="Rectangle 73"/>
          <p:cNvSpPr>
            <a:spLocks noChangeArrowheads="1"/>
          </p:cNvSpPr>
          <p:nvPr/>
        </p:nvSpPr>
        <p:spPr bwMode="auto">
          <a:xfrm>
            <a:off x="8921751" y="3411539"/>
            <a:ext cx="1147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ATP 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synthase</a:t>
            </a:r>
          </a:p>
        </p:txBody>
      </p:sp>
      <p:sp>
        <p:nvSpPr>
          <p:cNvPr id="1420362" name="Line 74"/>
          <p:cNvSpPr>
            <a:spLocks noChangeShapeType="1"/>
          </p:cNvSpPr>
          <p:nvPr/>
        </p:nvSpPr>
        <p:spPr bwMode="auto">
          <a:xfrm flipH="1">
            <a:off x="8213725" y="3705225"/>
            <a:ext cx="742950" cy="539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40995" name="Rectangle 75"/>
          <p:cNvSpPr>
            <a:spLocks noChangeArrowheads="1"/>
          </p:cNvSpPr>
          <p:nvPr/>
        </p:nvSpPr>
        <p:spPr bwMode="auto">
          <a:xfrm>
            <a:off x="9050338" y="2435225"/>
            <a:ext cx="1147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1420364" name="Line 76"/>
          <p:cNvSpPr>
            <a:spLocks noChangeShapeType="1"/>
          </p:cNvSpPr>
          <p:nvPr/>
        </p:nvSpPr>
        <p:spPr bwMode="auto">
          <a:xfrm flipH="1">
            <a:off x="8002589" y="2760664"/>
            <a:ext cx="1101725" cy="681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6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2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0405E-6 L 0.17934 0.40578 " pathEditMode="relative" ptsTypes="AA">
                                      <p:cBhvr>
                                        <p:cTn id="18" dur="2000" fill="hold"/>
                                        <p:tgtEl>
                                          <p:spTgt spid="1420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2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3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Totals</a:t>
            </a:r>
          </a:p>
        </p:txBody>
      </p:sp>
      <p:sp>
        <p:nvSpPr>
          <p:cNvPr id="12707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mtClean="0"/>
              <a:t>The Totals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Glycolysis produces just </a:t>
            </a:r>
            <a:r>
              <a:rPr lang="en-US" altLang="en-US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 ATP molecules per molecule of glucose.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complete breakdown of </a:t>
            </a:r>
            <a:r>
              <a:rPr lang="en-US" altLang="en-US" smtClean="0">
                <a:solidFill>
                  <a:srgbClr val="FF0000"/>
                </a:solidFill>
              </a:rPr>
              <a:t>glucose</a:t>
            </a:r>
            <a:r>
              <a:rPr lang="en-US" altLang="en-US" smtClean="0"/>
              <a:t> through cellular respiration, including glycolysis, results in the </a:t>
            </a:r>
            <a:r>
              <a:rPr lang="en-US" altLang="en-US" smtClean="0">
                <a:solidFill>
                  <a:srgbClr val="FF0000"/>
                </a:solidFill>
              </a:rPr>
              <a:t>production</a:t>
            </a:r>
            <a:r>
              <a:rPr lang="en-US" altLang="en-US" smtClean="0"/>
              <a:t> of 36 molecules of ATP.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b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The Totals</a:t>
            </a:r>
          </a:p>
        </p:txBody>
      </p:sp>
      <p:pic>
        <p:nvPicPr>
          <p:cNvPr id="43012" name="Picture 5" descr="Untitled-1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t="2225" r="6221" b="3047"/>
          <a:stretch>
            <a:fillRect/>
          </a:stretch>
        </p:blipFill>
        <p:spPr>
          <a:xfrm>
            <a:off x="3933826" y="612776"/>
            <a:ext cx="4005263" cy="5980113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Overview of Cellular Respiration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Glycolysis</a:t>
            </a:r>
            <a:r>
              <a:rPr lang="en-US" altLang="en-US" smtClean="0"/>
              <a:t> takes place in the</a:t>
            </a:r>
            <a:r>
              <a:rPr lang="en-US" altLang="en-US" smtClean="0">
                <a:solidFill>
                  <a:srgbClr val="FF0000"/>
                </a:solidFill>
              </a:rPr>
              <a:t> cytoplasm</a:t>
            </a:r>
            <a:r>
              <a:rPr lang="en-US" altLang="en-US" smtClean="0"/>
              <a:t>. The Krebs cycle and electron transport take place in the </a:t>
            </a:r>
            <a:r>
              <a:rPr lang="en-US" altLang="en-US" smtClean="0">
                <a:solidFill>
                  <a:srgbClr val="FF0000"/>
                </a:solidFill>
              </a:rPr>
              <a:t>mitochondria</a:t>
            </a:r>
            <a:r>
              <a:rPr lang="en-US" altLang="en-US" smtClean="0"/>
              <a:t>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36869" name="Picture 5" descr="22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759076"/>
            <a:ext cx="64833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911351" y="5191125"/>
            <a:ext cx="1763713" cy="477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Cytoplasm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5924550" y="5478464"/>
            <a:ext cx="24574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</a:rPr>
              <a:t>Mitochondrion</a:t>
            </a:r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3032126" y="4225925"/>
            <a:ext cx="1527175" cy="522288"/>
          </a:xfrm>
          <a:prstGeom prst="rect">
            <a:avLst/>
          </a:prstGeom>
          <a:solidFill>
            <a:srgbClr val="EDC53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3100388" y="4227513"/>
            <a:ext cx="14081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</a:rPr>
              <a:t>Glycolysis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Glycolysis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smtClean="0"/>
          </a:p>
          <a:p>
            <a:pPr lvl="1" indent="0" eaLnBrk="1" hangingPunct="1">
              <a:buNone/>
            </a:pPr>
            <a:r>
              <a:rPr lang="en-US" altLang="en-US" smtClean="0"/>
              <a:t>What happens during the process of glycolysis?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Glycolysis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879726" y="2249488"/>
            <a:ext cx="7546975" cy="3759200"/>
          </a:xfrm>
        </p:spPr>
        <p:txBody>
          <a:bodyPr/>
          <a:lstStyle/>
          <a:p>
            <a:r>
              <a:rPr lang="en-US" altLang="en-US" smtClean="0"/>
              <a:t>Glycolysis is the process in which </a:t>
            </a:r>
            <a:r>
              <a:rPr lang="en-US" altLang="en-US" smtClean="0">
                <a:solidFill>
                  <a:srgbClr val="FF0000"/>
                </a:solidFill>
              </a:rPr>
              <a:t>one</a:t>
            </a:r>
            <a:r>
              <a:rPr lang="en-US" altLang="en-US" smtClean="0"/>
              <a:t> molecule of glucose is broken in </a:t>
            </a:r>
            <a:r>
              <a:rPr lang="en-US" altLang="en-US" smtClean="0">
                <a:solidFill>
                  <a:srgbClr val="FF0000"/>
                </a:solidFill>
              </a:rPr>
              <a:t>half</a:t>
            </a:r>
            <a:r>
              <a:rPr lang="en-US" altLang="en-US" smtClean="0"/>
              <a:t>, producing two molecules of pyruvic acid, a 3-carbon compound.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  <a:endParaRPr lang="en-US">
              <a:solidFill>
                <a:srgbClr val="535353"/>
              </a:solidFill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6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Glycolysis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buNone/>
            </a:pPr>
            <a:r>
              <a:rPr lang="en-US" altLang="en-US" smtClean="0"/>
              <a:t>ATP Production </a:t>
            </a:r>
          </a:p>
          <a:p>
            <a:pPr lvl="2" indent="0" eaLnBrk="1" hangingPunct="1">
              <a:buNone/>
            </a:pPr>
            <a:r>
              <a:rPr lang="en-US" altLang="en-US" smtClean="0"/>
              <a:t>At the beginning of glycolysis, the cell </a:t>
            </a:r>
            <a:r>
              <a:rPr lang="en-US" altLang="en-US" smtClean="0">
                <a:solidFill>
                  <a:srgbClr val="FF0000"/>
                </a:solidFill>
              </a:rPr>
              <a:t>uses</a:t>
            </a:r>
            <a:r>
              <a:rPr lang="en-US" altLang="en-US" smtClean="0"/>
              <a:t> up 2 molecules of ATP to </a:t>
            </a:r>
            <a:r>
              <a:rPr lang="en-US" altLang="en-US" smtClean="0">
                <a:solidFill>
                  <a:srgbClr val="FF0000"/>
                </a:solidFill>
              </a:rPr>
              <a:t>start</a:t>
            </a:r>
            <a:r>
              <a:rPr lang="en-US" altLang="en-US" smtClean="0"/>
              <a:t> the reaction.</a:t>
            </a:r>
          </a:p>
          <a:p>
            <a:pPr lvl="2" indent="0" eaLnBrk="1" hangingPunct="1">
              <a:buNone/>
            </a:pPr>
            <a:endParaRPr lang="en-US" altLang="en-US" smtClean="0"/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pic>
        <p:nvPicPr>
          <p:cNvPr id="41989" name="Picture 6" descr="gluc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3817939"/>
            <a:ext cx="2505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995" name="Picture 11" descr="2at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674938"/>
            <a:ext cx="13096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997" name="Picture 13" descr="bluearr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486150"/>
            <a:ext cx="12461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98" name="Rectangle 14"/>
          <p:cNvSpPr>
            <a:spLocks noChangeArrowheads="1"/>
          </p:cNvSpPr>
          <p:nvPr/>
        </p:nvSpPr>
        <p:spPr bwMode="auto">
          <a:xfrm>
            <a:off x="4940301" y="2994025"/>
            <a:ext cx="1052513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ADP</a:t>
            </a:r>
          </a:p>
        </p:txBody>
      </p:sp>
      <p:pic>
        <p:nvPicPr>
          <p:cNvPr id="1321992" name="Picture 8" descr="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75150"/>
            <a:ext cx="1314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2000" name="Picture 16" descr="carbonatom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9" y="3716339"/>
            <a:ext cx="1304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Rectangle 17"/>
          <p:cNvSpPr>
            <a:spLocks noChangeArrowheads="1"/>
          </p:cNvSpPr>
          <p:nvPr/>
        </p:nvSpPr>
        <p:spPr bwMode="auto">
          <a:xfrm>
            <a:off x="5573713" y="3787775"/>
            <a:ext cx="1016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322003" name="Picture 19" descr="arr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4356100"/>
            <a:ext cx="1531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2004" name="Rectangle 20"/>
          <p:cNvSpPr>
            <a:spLocks noChangeArrowheads="1"/>
          </p:cNvSpPr>
          <p:nvPr/>
        </p:nvSpPr>
        <p:spPr bwMode="auto">
          <a:xfrm>
            <a:off x="6530975" y="2955925"/>
            <a:ext cx="1423988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ADP</a:t>
            </a:r>
          </a:p>
        </p:txBody>
      </p:sp>
      <p:pic>
        <p:nvPicPr>
          <p:cNvPr id="1322006" name="Picture 22" descr="bluearrow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4" y="3429001"/>
            <a:ext cx="136048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2007" name="Rectangle 23"/>
          <p:cNvSpPr>
            <a:spLocks noChangeArrowheads="1"/>
          </p:cNvSpPr>
          <p:nvPr/>
        </p:nvSpPr>
        <p:spPr bwMode="auto">
          <a:xfrm>
            <a:off x="7840663" y="3070225"/>
            <a:ext cx="10715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ATP</a:t>
            </a:r>
          </a:p>
        </p:txBody>
      </p:sp>
      <p:pic>
        <p:nvPicPr>
          <p:cNvPr id="1322008" name="Picture 24" descr="carbonatom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4" y="3578226"/>
            <a:ext cx="15144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2009" name="Rectangle 25"/>
          <p:cNvSpPr>
            <a:spLocks noChangeArrowheads="1"/>
          </p:cNvSpPr>
          <p:nvPr/>
        </p:nvSpPr>
        <p:spPr bwMode="auto">
          <a:xfrm>
            <a:off x="8915401" y="5251450"/>
            <a:ext cx="1609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Pyruvic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acid</a:t>
            </a:r>
          </a:p>
        </p:txBody>
      </p:sp>
      <p:sp>
        <p:nvSpPr>
          <p:cNvPr id="42002" name="Freeform 27"/>
          <p:cNvSpPr>
            <a:spLocks/>
          </p:cNvSpPr>
          <p:nvPr/>
        </p:nvSpPr>
        <p:spPr bwMode="auto">
          <a:xfrm>
            <a:off x="8313738" y="4090989"/>
            <a:ext cx="100012" cy="77787"/>
          </a:xfrm>
          <a:custGeom>
            <a:avLst/>
            <a:gdLst>
              <a:gd name="T0" fmla="*/ 17640212 w 63"/>
              <a:gd name="T1" fmla="*/ 7559626 h 49"/>
              <a:gd name="T2" fmla="*/ 153727969 w 63"/>
              <a:gd name="T3" fmla="*/ 68042988 h 49"/>
              <a:gd name="T4" fmla="*/ 47881936 w 63"/>
              <a:gd name="T5" fmla="*/ 113405509 h 49"/>
              <a:gd name="T6" fmla="*/ 17640212 w 63"/>
              <a:gd name="T7" fmla="*/ 7559626 h 49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49"/>
              <a:gd name="T14" fmla="*/ 63 w 63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49">
                <a:moveTo>
                  <a:pt x="7" y="3"/>
                </a:moveTo>
                <a:cubicBezTo>
                  <a:pt x="14" y="0"/>
                  <a:pt x="59" y="20"/>
                  <a:pt x="61" y="27"/>
                </a:cubicBezTo>
                <a:cubicBezTo>
                  <a:pt x="63" y="34"/>
                  <a:pt x="28" y="49"/>
                  <a:pt x="19" y="45"/>
                </a:cubicBezTo>
                <a:cubicBezTo>
                  <a:pt x="10" y="41"/>
                  <a:pt x="0" y="6"/>
                  <a:pt x="7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003" name="Freeform 28"/>
          <p:cNvSpPr>
            <a:spLocks/>
          </p:cNvSpPr>
          <p:nvPr/>
        </p:nvSpPr>
        <p:spPr bwMode="auto">
          <a:xfrm>
            <a:off x="6865939" y="4065588"/>
            <a:ext cx="111125" cy="87312"/>
          </a:xfrm>
          <a:custGeom>
            <a:avLst/>
            <a:gdLst>
              <a:gd name="T0" fmla="*/ 17640300 w 70"/>
              <a:gd name="T1" fmla="*/ 17640199 h 55"/>
              <a:gd name="T2" fmla="*/ 168851263 w 70"/>
              <a:gd name="T3" fmla="*/ 32761050 h 55"/>
              <a:gd name="T4" fmla="*/ 63003113 w 70"/>
              <a:gd name="T5" fmla="*/ 138607006 h 55"/>
              <a:gd name="T6" fmla="*/ 17640300 w 70"/>
              <a:gd name="T7" fmla="*/ 17640199 h 55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55"/>
              <a:gd name="T14" fmla="*/ 70 w 70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55">
                <a:moveTo>
                  <a:pt x="7" y="7"/>
                </a:moveTo>
                <a:cubicBezTo>
                  <a:pt x="14" y="0"/>
                  <a:pt x="64" y="5"/>
                  <a:pt x="67" y="13"/>
                </a:cubicBezTo>
                <a:cubicBezTo>
                  <a:pt x="70" y="21"/>
                  <a:pt x="34" y="55"/>
                  <a:pt x="25" y="55"/>
                </a:cubicBezTo>
                <a:cubicBezTo>
                  <a:pt x="16" y="55"/>
                  <a:pt x="0" y="14"/>
                  <a:pt x="7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21996" name="Rectangle 12"/>
          <p:cNvSpPr>
            <a:spLocks noChangeArrowheads="1"/>
          </p:cNvSpPr>
          <p:nvPr/>
        </p:nvSpPr>
        <p:spPr bwMode="auto">
          <a:xfrm>
            <a:off x="3476626" y="2973389"/>
            <a:ext cx="1401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ATP</a:t>
            </a:r>
          </a:p>
        </p:txBody>
      </p:sp>
      <p:sp>
        <p:nvSpPr>
          <p:cNvPr id="42005" name="Rectangle 34"/>
          <p:cNvSpPr>
            <a:spLocks noChangeArrowheads="1"/>
          </p:cNvSpPr>
          <p:nvPr/>
        </p:nvSpPr>
        <p:spPr bwMode="auto">
          <a:xfrm>
            <a:off x="2192339" y="4686301"/>
            <a:ext cx="1406525" cy="290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2006" name="Rectangle 35"/>
          <p:cNvSpPr>
            <a:spLocks noChangeArrowheads="1"/>
          </p:cNvSpPr>
          <p:nvPr/>
        </p:nvSpPr>
        <p:spPr bwMode="auto">
          <a:xfrm>
            <a:off x="5575300" y="4413250"/>
            <a:ext cx="101600" cy="10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2007" name="Rectangle 36"/>
          <p:cNvSpPr>
            <a:spLocks noChangeArrowheads="1"/>
          </p:cNvSpPr>
          <p:nvPr/>
        </p:nvSpPr>
        <p:spPr bwMode="auto">
          <a:xfrm>
            <a:off x="6826250" y="4419600"/>
            <a:ext cx="152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2008" name="Rectangle 37"/>
          <p:cNvSpPr>
            <a:spLocks noChangeArrowheads="1"/>
          </p:cNvSpPr>
          <p:nvPr/>
        </p:nvSpPr>
        <p:spPr bwMode="auto">
          <a:xfrm>
            <a:off x="8724900" y="4373563"/>
            <a:ext cx="171450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2009" name="Rectangle 38"/>
          <p:cNvSpPr>
            <a:spLocks noChangeArrowheads="1"/>
          </p:cNvSpPr>
          <p:nvPr/>
        </p:nvSpPr>
        <p:spPr bwMode="auto">
          <a:xfrm>
            <a:off x="10160000" y="4354513"/>
            <a:ext cx="184150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2010" name="Rectangle 39"/>
          <p:cNvSpPr>
            <a:spLocks noChangeArrowheads="1"/>
          </p:cNvSpPr>
          <p:nvPr/>
        </p:nvSpPr>
        <p:spPr bwMode="auto">
          <a:xfrm>
            <a:off x="2379664" y="4910138"/>
            <a:ext cx="1131887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Glucose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2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2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2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98" grpId="0" animBg="1"/>
      <p:bldP spid="1322004" grpId="0" animBg="1"/>
      <p:bldP spid="1322007" grpId="0"/>
      <p:bldP spid="1322009" grpId="0"/>
      <p:bldP spid="13219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Glycolysis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When glycolysis is complete, 4 ATP molecules have been </a:t>
            </a:r>
            <a:r>
              <a:rPr lang="en-US" altLang="en-US" smtClean="0">
                <a:solidFill>
                  <a:srgbClr val="FF0000"/>
                </a:solidFill>
              </a:rPr>
              <a:t>produced</a:t>
            </a:r>
            <a:r>
              <a:rPr lang="en-US" altLang="en-US" smtClean="0"/>
              <a:t>.</a:t>
            </a: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6880225" y="4238625"/>
            <a:ext cx="115888" cy="115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38" name="Rectangle 26"/>
          <p:cNvSpPr>
            <a:spLocks noChangeArrowheads="1"/>
          </p:cNvSpPr>
          <p:nvPr/>
        </p:nvSpPr>
        <p:spPr bwMode="auto">
          <a:xfrm>
            <a:off x="8318500" y="4108450"/>
            <a:ext cx="889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4039" name="Picture 33" descr="gluc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3817939"/>
            <a:ext cx="2505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34" descr="2at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674938"/>
            <a:ext cx="13096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35" descr="bluearr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486150"/>
            <a:ext cx="12461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36"/>
          <p:cNvSpPr>
            <a:spLocks noChangeArrowheads="1"/>
          </p:cNvSpPr>
          <p:nvPr/>
        </p:nvSpPr>
        <p:spPr bwMode="auto">
          <a:xfrm>
            <a:off x="4940301" y="2994025"/>
            <a:ext cx="1052513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ADP</a:t>
            </a:r>
          </a:p>
        </p:txBody>
      </p:sp>
      <p:pic>
        <p:nvPicPr>
          <p:cNvPr id="44043" name="Picture 37" descr="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75150"/>
            <a:ext cx="1314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38" descr="carbonatom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9" y="3716339"/>
            <a:ext cx="1304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Rectangle 39"/>
          <p:cNvSpPr>
            <a:spLocks noChangeArrowheads="1"/>
          </p:cNvSpPr>
          <p:nvPr/>
        </p:nvSpPr>
        <p:spPr bwMode="auto">
          <a:xfrm>
            <a:off x="5573713" y="3787775"/>
            <a:ext cx="1016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46" name="Rectangle 41"/>
          <p:cNvSpPr>
            <a:spLocks noChangeArrowheads="1"/>
          </p:cNvSpPr>
          <p:nvPr/>
        </p:nvSpPr>
        <p:spPr bwMode="auto">
          <a:xfrm>
            <a:off x="6530975" y="2955925"/>
            <a:ext cx="1423988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ADP</a:t>
            </a:r>
          </a:p>
        </p:txBody>
      </p:sp>
      <p:pic>
        <p:nvPicPr>
          <p:cNvPr id="44047" name="Picture 42" descr="bluearrow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4" y="3429001"/>
            <a:ext cx="136048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43"/>
          <p:cNvSpPr>
            <a:spLocks noChangeArrowheads="1"/>
          </p:cNvSpPr>
          <p:nvPr/>
        </p:nvSpPr>
        <p:spPr bwMode="auto">
          <a:xfrm>
            <a:off x="7840663" y="3070225"/>
            <a:ext cx="10715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ATP</a:t>
            </a:r>
          </a:p>
        </p:txBody>
      </p:sp>
      <p:sp>
        <p:nvSpPr>
          <p:cNvPr id="44049" name="Freeform 45"/>
          <p:cNvSpPr>
            <a:spLocks/>
          </p:cNvSpPr>
          <p:nvPr/>
        </p:nvSpPr>
        <p:spPr bwMode="auto">
          <a:xfrm>
            <a:off x="8313738" y="4090989"/>
            <a:ext cx="100012" cy="77787"/>
          </a:xfrm>
          <a:custGeom>
            <a:avLst/>
            <a:gdLst>
              <a:gd name="T0" fmla="*/ 17640212 w 63"/>
              <a:gd name="T1" fmla="*/ 7559626 h 49"/>
              <a:gd name="T2" fmla="*/ 153727969 w 63"/>
              <a:gd name="T3" fmla="*/ 68042988 h 49"/>
              <a:gd name="T4" fmla="*/ 47881936 w 63"/>
              <a:gd name="T5" fmla="*/ 113405509 h 49"/>
              <a:gd name="T6" fmla="*/ 17640212 w 63"/>
              <a:gd name="T7" fmla="*/ 7559626 h 49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49"/>
              <a:gd name="T14" fmla="*/ 63 w 63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49">
                <a:moveTo>
                  <a:pt x="7" y="3"/>
                </a:moveTo>
                <a:cubicBezTo>
                  <a:pt x="14" y="0"/>
                  <a:pt x="59" y="20"/>
                  <a:pt x="61" y="27"/>
                </a:cubicBezTo>
                <a:cubicBezTo>
                  <a:pt x="63" y="34"/>
                  <a:pt x="28" y="49"/>
                  <a:pt x="19" y="45"/>
                </a:cubicBezTo>
                <a:cubicBezTo>
                  <a:pt x="10" y="41"/>
                  <a:pt x="0" y="6"/>
                  <a:pt x="7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50" name="Freeform 46"/>
          <p:cNvSpPr>
            <a:spLocks/>
          </p:cNvSpPr>
          <p:nvPr/>
        </p:nvSpPr>
        <p:spPr bwMode="auto">
          <a:xfrm>
            <a:off x="6865939" y="4065588"/>
            <a:ext cx="111125" cy="87312"/>
          </a:xfrm>
          <a:custGeom>
            <a:avLst/>
            <a:gdLst>
              <a:gd name="T0" fmla="*/ 17640300 w 70"/>
              <a:gd name="T1" fmla="*/ 17640199 h 55"/>
              <a:gd name="T2" fmla="*/ 168851263 w 70"/>
              <a:gd name="T3" fmla="*/ 32761050 h 55"/>
              <a:gd name="T4" fmla="*/ 63003113 w 70"/>
              <a:gd name="T5" fmla="*/ 138607006 h 55"/>
              <a:gd name="T6" fmla="*/ 17640300 w 70"/>
              <a:gd name="T7" fmla="*/ 17640199 h 55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55"/>
              <a:gd name="T14" fmla="*/ 70 w 70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55">
                <a:moveTo>
                  <a:pt x="7" y="7"/>
                </a:moveTo>
                <a:cubicBezTo>
                  <a:pt x="14" y="0"/>
                  <a:pt x="64" y="5"/>
                  <a:pt x="67" y="13"/>
                </a:cubicBezTo>
                <a:cubicBezTo>
                  <a:pt x="70" y="21"/>
                  <a:pt x="34" y="55"/>
                  <a:pt x="25" y="55"/>
                </a:cubicBezTo>
                <a:cubicBezTo>
                  <a:pt x="16" y="55"/>
                  <a:pt x="0" y="14"/>
                  <a:pt x="7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51" name="Rectangle 47"/>
          <p:cNvSpPr>
            <a:spLocks noChangeArrowheads="1"/>
          </p:cNvSpPr>
          <p:nvPr/>
        </p:nvSpPr>
        <p:spPr bwMode="auto">
          <a:xfrm>
            <a:off x="3476626" y="2973389"/>
            <a:ext cx="1401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ATP</a:t>
            </a:r>
          </a:p>
        </p:txBody>
      </p:sp>
      <p:sp>
        <p:nvSpPr>
          <p:cNvPr id="44052" name="Rectangle 48"/>
          <p:cNvSpPr>
            <a:spLocks noChangeArrowheads="1"/>
          </p:cNvSpPr>
          <p:nvPr/>
        </p:nvSpPr>
        <p:spPr bwMode="auto">
          <a:xfrm>
            <a:off x="2192339" y="4686301"/>
            <a:ext cx="1406525" cy="290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53" name="Rectangle 49"/>
          <p:cNvSpPr>
            <a:spLocks noChangeArrowheads="1"/>
          </p:cNvSpPr>
          <p:nvPr/>
        </p:nvSpPr>
        <p:spPr bwMode="auto">
          <a:xfrm>
            <a:off x="5575300" y="4413250"/>
            <a:ext cx="101600" cy="10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54" name="Rectangle 50"/>
          <p:cNvSpPr>
            <a:spLocks noChangeArrowheads="1"/>
          </p:cNvSpPr>
          <p:nvPr/>
        </p:nvSpPr>
        <p:spPr bwMode="auto">
          <a:xfrm>
            <a:off x="6826250" y="4419600"/>
            <a:ext cx="152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55" name="Rectangle 51"/>
          <p:cNvSpPr>
            <a:spLocks noChangeArrowheads="1"/>
          </p:cNvSpPr>
          <p:nvPr/>
        </p:nvSpPr>
        <p:spPr bwMode="auto">
          <a:xfrm>
            <a:off x="8753475" y="3892550"/>
            <a:ext cx="171450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56" name="Rectangle 53"/>
          <p:cNvSpPr>
            <a:spLocks noChangeArrowheads="1"/>
          </p:cNvSpPr>
          <p:nvPr/>
        </p:nvSpPr>
        <p:spPr bwMode="auto">
          <a:xfrm>
            <a:off x="2379664" y="4910138"/>
            <a:ext cx="1131887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Glucose</a:t>
            </a:r>
          </a:p>
        </p:txBody>
      </p:sp>
      <p:sp>
        <p:nvSpPr>
          <p:cNvPr id="44057" name="Rectangle 54"/>
          <p:cNvSpPr>
            <a:spLocks noChangeArrowheads="1"/>
          </p:cNvSpPr>
          <p:nvPr/>
        </p:nvSpPr>
        <p:spPr bwMode="auto">
          <a:xfrm>
            <a:off x="10306051" y="4029076"/>
            <a:ext cx="180975" cy="12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58" name="Rectangle 55"/>
          <p:cNvSpPr>
            <a:spLocks noChangeArrowheads="1"/>
          </p:cNvSpPr>
          <p:nvPr/>
        </p:nvSpPr>
        <p:spPr bwMode="auto">
          <a:xfrm>
            <a:off x="8705850" y="4000501"/>
            <a:ext cx="266700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4059" name="Picture 57" descr="arr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4356100"/>
            <a:ext cx="1531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58" descr="carbonatom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4" y="3578226"/>
            <a:ext cx="15144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1" name="Rectangle 59"/>
          <p:cNvSpPr>
            <a:spLocks noChangeArrowheads="1"/>
          </p:cNvSpPr>
          <p:nvPr/>
        </p:nvSpPr>
        <p:spPr bwMode="auto">
          <a:xfrm>
            <a:off x="8915401" y="5251450"/>
            <a:ext cx="1609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Pyruvic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acid</a:t>
            </a:r>
          </a:p>
        </p:txBody>
      </p:sp>
      <p:sp>
        <p:nvSpPr>
          <p:cNvPr id="44062" name="Rectangle 60"/>
          <p:cNvSpPr>
            <a:spLocks noChangeArrowheads="1"/>
          </p:cNvSpPr>
          <p:nvPr/>
        </p:nvSpPr>
        <p:spPr bwMode="auto">
          <a:xfrm>
            <a:off x="8724900" y="4373563"/>
            <a:ext cx="171450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63" name="Rectangle 61"/>
          <p:cNvSpPr>
            <a:spLocks noChangeArrowheads="1"/>
          </p:cNvSpPr>
          <p:nvPr/>
        </p:nvSpPr>
        <p:spPr bwMode="auto">
          <a:xfrm>
            <a:off x="10160000" y="4354513"/>
            <a:ext cx="184150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35353"/>
                </a:solidFill>
                <a:ea typeface="ＭＳ Ｐゴシック"/>
              </a:rPr>
              <a:t>Copyright Pearson Prentice Hall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Glycolysis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indent="0" eaLnBrk="1" hangingPunct="1">
              <a:buNone/>
            </a:pPr>
            <a:r>
              <a:rPr lang="en-US" altLang="en-US" smtClean="0"/>
              <a:t>This gives the cell a net </a:t>
            </a:r>
            <a:r>
              <a:rPr lang="en-US" altLang="en-US" smtClean="0">
                <a:solidFill>
                  <a:srgbClr val="FF0000"/>
                </a:solidFill>
              </a:rPr>
              <a:t>gain</a:t>
            </a:r>
            <a:r>
              <a:rPr lang="en-US" altLang="en-US" smtClean="0"/>
              <a:t> of 2 ATP molecules.</a:t>
            </a:r>
          </a:p>
        </p:txBody>
      </p:sp>
      <p:sp>
        <p:nvSpPr>
          <p:cNvPr id="46085" name="Rectangle 18"/>
          <p:cNvSpPr>
            <a:spLocks noChangeArrowheads="1"/>
          </p:cNvSpPr>
          <p:nvPr/>
        </p:nvSpPr>
        <p:spPr bwMode="auto">
          <a:xfrm>
            <a:off x="3468688" y="4340225"/>
            <a:ext cx="812800" cy="319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086" name="Rectangle 20"/>
          <p:cNvSpPr>
            <a:spLocks noChangeArrowheads="1"/>
          </p:cNvSpPr>
          <p:nvPr/>
        </p:nvSpPr>
        <p:spPr bwMode="auto">
          <a:xfrm>
            <a:off x="6756400" y="4200525"/>
            <a:ext cx="77788" cy="58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087" name="Rectangle 21"/>
          <p:cNvSpPr>
            <a:spLocks noChangeArrowheads="1"/>
          </p:cNvSpPr>
          <p:nvPr/>
        </p:nvSpPr>
        <p:spPr bwMode="auto">
          <a:xfrm>
            <a:off x="8804275" y="4152900"/>
            <a:ext cx="77788" cy="115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088" name="Rectangle 43"/>
          <p:cNvSpPr>
            <a:spLocks noChangeArrowheads="1"/>
          </p:cNvSpPr>
          <p:nvPr/>
        </p:nvSpPr>
        <p:spPr bwMode="auto">
          <a:xfrm>
            <a:off x="6880225" y="4238625"/>
            <a:ext cx="115888" cy="115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089" name="Rectangle 44"/>
          <p:cNvSpPr>
            <a:spLocks noChangeArrowheads="1"/>
          </p:cNvSpPr>
          <p:nvPr/>
        </p:nvSpPr>
        <p:spPr bwMode="auto">
          <a:xfrm>
            <a:off x="9350375" y="4098925"/>
            <a:ext cx="889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090" name="Rectangle 45"/>
          <p:cNvSpPr>
            <a:spLocks noChangeArrowheads="1"/>
          </p:cNvSpPr>
          <p:nvPr/>
        </p:nvSpPr>
        <p:spPr bwMode="auto">
          <a:xfrm>
            <a:off x="8318500" y="4108450"/>
            <a:ext cx="889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6091" name="Picture 46" descr="gluc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3817939"/>
            <a:ext cx="2505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49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75150"/>
            <a:ext cx="1314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Rectangle 50"/>
          <p:cNvSpPr>
            <a:spLocks noChangeArrowheads="1"/>
          </p:cNvSpPr>
          <p:nvPr/>
        </p:nvSpPr>
        <p:spPr bwMode="auto">
          <a:xfrm>
            <a:off x="5573713" y="3787775"/>
            <a:ext cx="1016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094" name="Rectangle 52"/>
          <p:cNvSpPr>
            <a:spLocks noChangeArrowheads="1"/>
          </p:cNvSpPr>
          <p:nvPr/>
        </p:nvSpPr>
        <p:spPr bwMode="auto">
          <a:xfrm>
            <a:off x="6530975" y="2955925"/>
            <a:ext cx="1423988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ADP</a:t>
            </a:r>
          </a:p>
        </p:txBody>
      </p:sp>
      <p:pic>
        <p:nvPicPr>
          <p:cNvPr id="46095" name="Picture 53" descr="bluearr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4" y="3429001"/>
            <a:ext cx="136048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Freeform 55"/>
          <p:cNvSpPr>
            <a:spLocks/>
          </p:cNvSpPr>
          <p:nvPr/>
        </p:nvSpPr>
        <p:spPr bwMode="auto">
          <a:xfrm>
            <a:off x="8313738" y="4090989"/>
            <a:ext cx="100012" cy="77787"/>
          </a:xfrm>
          <a:custGeom>
            <a:avLst/>
            <a:gdLst>
              <a:gd name="T0" fmla="*/ 17640212 w 63"/>
              <a:gd name="T1" fmla="*/ 7559626 h 49"/>
              <a:gd name="T2" fmla="*/ 153727969 w 63"/>
              <a:gd name="T3" fmla="*/ 68042988 h 49"/>
              <a:gd name="T4" fmla="*/ 47881936 w 63"/>
              <a:gd name="T5" fmla="*/ 113405509 h 49"/>
              <a:gd name="T6" fmla="*/ 17640212 w 63"/>
              <a:gd name="T7" fmla="*/ 7559626 h 49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49"/>
              <a:gd name="T14" fmla="*/ 63 w 63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49">
                <a:moveTo>
                  <a:pt x="7" y="3"/>
                </a:moveTo>
                <a:cubicBezTo>
                  <a:pt x="14" y="0"/>
                  <a:pt x="59" y="20"/>
                  <a:pt x="61" y="27"/>
                </a:cubicBezTo>
                <a:cubicBezTo>
                  <a:pt x="63" y="34"/>
                  <a:pt x="28" y="49"/>
                  <a:pt x="19" y="45"/>
                </a:cubicBezTo>
                <a:cubicBezTo>
                  <a:pt x="10" y="41"/>
                  <a:pt x="0" y="6"/>
                  <a:pt x="7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097" name="Freeform 56"/>
          <p:cNvSpPr>
            <a:spLocks/>
          </p:cNvSpPr>
          <p:nvPr/>
        </p:nvSpPr>
        <p:spPr bwMode="auto">
          <a:xfrm>
            <a:off x="6865939" y="4065588"/>
            <a:ext cx="111125" cy="87312"/>
          </a:xfrm>
          <a:custGeom>
            <a:avLst/>
            <a:gdLst>
              <a:gd name="T0" fmla="*/ 17640300 w 70"/>
              <a:gd name="T1" fmla="*/ 17640199 h 55"/>
              <a:gd name="T2" fmla="*/ 168851263 w 70"/>
              <a:gd name="T3" fmla="*/ 32761050 h 55"/>
              <a:gd name="T4" fmla="*/ 63003113 w 70"/>
              <a:gd name="T5" fmla="*/ 138607006 h 55"/>
              <a:gd name="T6" fmla="*/ 17640300 w 70"/>
              <a:gd name="T7" fmla="*/ 17640199 h 55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55"/>
              <a:gd name="T14" fmla="*/ 70 w 70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55">
                <a:moveTo>
                  <a:pt x="7" y="7"/>
                </a:moveTo>
                <a:cubicBezTo>
                  <a:pt x="14" y="0"/>
                  <a:pt x="64" y="5"/>
                  <a:pt x="67" y="13"/>
                </a:cubicBezTo>
                <a:cubicBezTo>
                  <a:pt x="70" y="21"/>
                  <a:pt x="34" y="55"/>
                  <a:pt x="25" y="55"/>
                </a:cubicBezTo>
                <a:cubicBezTo>
                  <a:pt x="16" y="55"/>
                  <a:pt x="0" y="14"/>
                  <a:pt x="7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098" name="Rectangle 58"/>
          <p:cNvSpPr>
            <a:spLocks noChangeArrowheads="1"/>
          </p:cNvSpPr>
          <p:nvPr/>
        </p:nvSpPr>
        <p:spPr bwMode="auto">
          <a:xfrm>
            <a:off x="5575300" y="4413250"/>
            <a:ext cx="101600" cy="10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099" name="Rectangle 59"/>
          <p:cNvSpPr>
            <a:spLocks noChangeArrowheads="1"/>
          </p:cNvSpPr>
          <p:nvPr/>
        </p:nvSpPr>
        <p:spPr bwMode="auto">
          <a:xfrm>
            <a:off x="6826250" y="4419600"/>
            <a:ext cx="152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100" name="Rectangle 60"/>
          <p:cNvSpPr>
            <a:spLocks noChangeArrowheads="1"/>
          </p:cNvSpPr>
          <p:nvPr/>
        </p:nvSpPr>
        <p:spPr bwMode="auto">
          <a:xfrm>
            <a:off x="8782050" y="3892550"/>
            <a:ext cx="171450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6101" name="Picture 61" descr="carbonato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9" y="3716339"/>
            <a:ext cx="1304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6094" name="Rectangle 14"/>
          <p:cNvSpPr>
            <a:spLocks noChangeArrowheads="1"/>
          </p:cNvSpPr>
          <p:nvPr/>
        </p:nvSpPr>
        <p:spPr bwMode="auto">
          <a:xfrm>
            <a:off x="3751263" y="2994026"/>
            <a:ext cx="855662" cy="449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103" name="Rectangle 64"/>
          <p:cNvSpPr>
            <a:spLocks noChangeArrowheads="1"/>
          </p:cNvSpPr>
          <p:nvPr/>
        </p:nvSpPr>
        <p:spPr bwMode="auto">
          <a:xfrm>
            <a:off x="2395539" y="4716463"/>
            <a:ext cx="1000125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26095" name="Rectangle 15"/>
          <p:cNvSpPr>
            <a:spLocks noChangeArrowheads="1"/>
          </p:cNvSpPr>
          <p:nvPr/>
        </p:nvSpPr>
        <p:spPr bwMode="auto">
          <a:xfrm>
            <a:off x="7942263" y="3011488"/>
            <a:ext cx="855662" cy="449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105" name="Rectangle 54"/>
          <p:cNvSpPr>
            <a:spLocks noChangeArrowheads="1"/>
          </p:cNvSpPr>
          <p:nvPr/>
        </p:nvSpPr>
        <p:spPr bwMode="auto">
          <a:xfrm>
            <a:off x="7840663" y="3070225"/>
            <a:ext cx="10715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 ATP</a:t>
            </a:r>
          </a:p>
        </p:txBody>
      </p:sp>
      <p:sp>
        <p:nvSpPr>
          <p:cNvPr id="46106" name="Rectangle 65"/>
          <p:cNvSpPr>
            <a:spLocks noChangeArrowheads="1"/>
          </p:cNvSpPr>
          <p:nvPr/>
        </p:nvSpPr>
        <p:spPr bwMode="auto">
          <a:xfrm>
            <a:off x="6819900" y="4400551"/>
            <a:ext cx="171450" cy="12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107" name="Rectangle 66"/>
          <p:cNvSpPr>
            <a:spLocks noChangeArrowheads="1"/>
          </p:cNvSpPr>
          <p:nvPr/>
        </p:nvSpPr>
        <p:spPr bwMode="auto">
          <a:xfrm>
            <a:off x="5524500" y="4391026"/>
            <a:ext cx="190500" cy="10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108" name="Rectangle 70"/>
          <p:cNvSpPr>
            <a:spLocks noChangeArrowheads="1"/>
          </p:cNvSpPr>
          <p:nvPr/>
        </p:nvSpPr>
        <p:spPr bwMode="auto">
          <a:xfrm>
            <a:off x="10334626" y="4019551"/>
            <a:ext cx="142875" cy="12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109" name="Rectangle 71"/>
          <p:cNvSpPr>
            <a:spLocks noChangeArrowheads="1"/>
          </p:cNvSpPr>
          <p:nvPr/>
        </p:nvSpPr>
        <p:spPr bwMode="auto">
          <a:xfrm>
            <a:off x="8829675" y="3990976"/>
            <a:ext cx="171450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110" name="Rectangle 72"/>
          <p:cNvSpPr>
            <a:spLocks noChangeArrowheads="1"/>
          </p:cNvSpPr>
          <p:nvPr/>
        </p:nvSpPr>
        <p:spPr bwMode="auto">
          <a:xfrm>
            <a:off x="2379664" y="4910138"/>
            <a:ext cx="1131887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Glucose</a:t>
            </a:r>
          </a:p>
        </p:txBody>
      </p:sp>
      <p:pic>
        <p:nvPicPr>
          <p:cNvPr id="46111" name="Picture 73" descr="bluearrow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486150"/>
            <a:ext cx="12461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2" name="Rectangle 74"/>
          <p:cNvSpPr>
            <a:spLocks noChangeArrowheads="1"/>
          </p:cNvSpPr>
          <p:nvPr/>
        </p:nvSpPr>
        <p:spPr bwMode="auto">
          <a:xfrm>
            <a:off x="4940301" y="2994025"/>
            <a:ext cx="1052513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ADP</a:t>
            </a:r>
          </a:p>
        </p:txBody>
      </p:sp>
      <p:sp>
        <p:nvSpPr>
          <p:cNvPr id="46113" name="Rectangle 75"/>
          <p:cNvSpPr>
            <a:spLocks noChangeArrowheads="1"/>
          </p:cNvSpPr>
          <p:nvPr/>
        </p:nvSpPr>
        <p:spPr bwMode="auto">
          <a:xfrm>
            <a:off x="3476626" y="2973389"/>
            <a:ext cx="1401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ATP</a:t>
            </a:r>
          </a:p>
        </p:txBody>
      </p:sp>
      <p:pic>
        <p:nvPicPr>
          <p:cNvPr id="46114" name="Picture 76" descr="arr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4356100"/>
            <a:ext cx="1531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5" name="Picture 77" descr="carbonato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4" y="3578226"/>
            <a:ext cx="15144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6" name="Rectangle 78"/>
          <p:cNvSpPr>
            <a:spLocks noChangeArrowheads="1"/>
          </p:cNvSpPr>
          <p:nvPr/>
        </p:nvSpPr>
        <p:spPr bwMode="auto">
          <a:xfrm>
            <a:off x="8915401" y="5251450"/>
            <a:ext cx="1609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 Pyruvic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acid</a:t>
            </a:r>
          </a:p>
        </p:txBody>
      </p:sp>
      <p:sp>
        <p:nvSpPr>
          <p:cNvPr id="46117" name="Rectangle 79"/>
          <p:cNvSpPr>
            <a:spLocks noChangeArrowheads="1"/>
          </p:cNvSpPr>
          <p:nvPr/>
        </p:nvSpPr>
        <p:spPr bwMode="auto">
          <a:xfrm>
            <a:off x="8724900" y="4373563"/>
            <a:ext cx="171450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118" name="Rectangle 80"/>
          <p:cNvSpPr>
            <a:spLocks noChangeArrowheads="1"/>
          </p:cNvSpPr>
          <p:nvPr/>
        </p:nvSpPr>
        <p:spPr bwMode="auto">
          <a:xfrm>
            <a:off x="10160000" y="4354513"/>
            <a:ext cx="184150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88198" y="86061"/>
            <a:ext cx="7853082" cy="505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94" grpId="0" animBg="1"/>
      <p:bldP spid="1326095" grpId="0" animBg="1"/>
    </p:bldLst>
  </p:timing>
</p:sld>
</file>

<file path=ppt/theme/theme1.xml><?xml version="1.0" encoding="utf-8"?>
<a:theme xmlns:a="http://schemas.openxmlformats.org/drawingml/2006/main" name="BIO3b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b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O3a_OUTLINE_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HEA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O3a_Key Concept_2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IO3a_Movie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Mov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Mov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Mov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Mov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Mov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Mov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Mov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IO3a_Outline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IO3a_OUTLINE_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HEA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OUTLINE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IO3a_Outline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1295</Words>
  <Application>Microsoft Office PowerPoint</Application>
  <PresentationFormat>Widescreen</PresentationFormat>
  <Paragraphs>229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ＭＳ Ｐゴシック</vt:lpstr>
      <vt:lpstr>ヒラギノ角ゴ Pro W3</vt:lpstr>
      <vt:lpstr>Arial</vt:lpstr>
      <vt:lpstr>Calibri</vt:lpstr>
      <vt:lpstr>Wingdings</vt:lpstr>
      <vt:lpstr>BIO3b</vt:lpstr>
      <vt:lpstr>BIO3a_OUTLINE_HEADER</vt:lpstr>
      <vt:lpstr>BIO3a_Key Concept</vt:lpstr>
      <vt:lpstr>BIO3a_Key Concept_2</vt:lpstr>
      <vt:lpstr>BIO3a_Movie</vt:lpstr>
      <vt:lpstr>BIO3a_Outline</vt:lpstr>
      <vt:lpstr>2_BIO3a_OUTLINE_HEADER</vt:lpstr>
      <vt:lpstr>1_BIO3a_Key Concept</vt:lpstr>
      <vt:lpstr>1_BIO3a_Outline</vt:lpstr>
      <vt:lpstr>Chap 10.2 - The Process of Cellular Respiration</vt:lpstr>
      <vt:lpstr>PowerPoint Presentation</vt:lpstr>
      <vt:lpstr>Learning Objectives</vt:lpstr>
      <vt:lpstr>Overview of Cellular Respiration</vt:lpstr>
      <vt:lpstr>Glycolysis</vt:lpstr>
      <vt:lpstr>Glycolysis</vt:lpstr>
      <vt:lpstr>Glycolysis</vt:lpstr>
      <vt:lpstr>Glycolysis</vt:lpstr>
      <vt:lpstr>Glycolysis</vt:lpstr>
      <vt:lpstr>Glycolysis</vt:lpstr>
      <vt:lpstr>Glycolysis</vt:lpstr>
      <vt:lpstr>Glycolysis</vt:lpstr>
      <vt:lpstr>Glycolysis</vt:lpstr>
      <vt:lpstr>The Krebs Cycle</vt:lpstr>
      <vt:lpstr>The Krebs Cycle </vt:lpstr>
      <vt:lpstr>The Krebs Cycle </vt:lpstr>
      <vt:lpstr>The Krebs Cycle </vt:lpstr>
      <vt:lpstr>The Krebs Cycle </vt:lpstr>
      <vt:lpstr>The Krebs Cycle </vt:lpstr>
      <vt:lpstr>The Krebs Cycle </vt:lpstr>
      <vt:lpstr>The Krebs Cycle </vt:lpstr>
      <vt:lpstr>The Krebs Cycle </vt:lpstr>
      <vt:lpstr>The Krebs Cycle </vt:lpstr>
      <vt:lpstr>Electron Transport</vt:lpstr>
      <vt:lpstr>Electron Transport</vt:lpstr>
      <vt:lpstr>Electron Transport</vt:lpstr>
      <vt:lpstr>Electron Transport</vt:lpstr>
      <vt:lpstr>Electron Transport</vt:lpstr>
      <vt:lpstr>Electron Transport</vt:lpstr>
      <vt:lpstr>Electron Transport</vt:lpstr>
      <vt:lpstr>Electron Transport</vt:lpstr>
      <vt:lpstr>Electron Transport</vt:lpstr>
      <vt:lpstr>Electron Transport</vt:lpstr>
      <vt:lpstr>Electron Transport</vt:lpstr>
      <vt:lpstr>The Totals</vt:lpstr>
      <vt:lpstr>The Totals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10.2 - The Process of Cellular Respiration</dc:title>
  <dc:creator>Selna, Stephanie</dc:creator>
  <cp:lastModifiedBy>Selna, Stephanie</cp:lastModifiedBy>
  <cp:revision>2</cp:revision>
  <dcterms:created xsi:type="dcterms:W3CDTF">2020-02-26T23:27:38Z</dcterms:created>
  <dcterms:modified xsi:type="dcterms:W3CDTF">2020-02-26T23:30:34Z</dcterms:modified>
</cp:coreProperties>
</file>